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1"/>
  </p:notesMasterIdLst>
  <p:handoutMasterIdLst>
    <p:handoutMasterId r:id="rId22"/>
  </p:handoutMasterIdLst>
  <p:sldIdLst>
    <p:sldId id="258" r:id="rId5"/>
    <p:sldId id="277" r:id="rId6"/>
    <p:sldId id="268" r:id="rId7"/>
    <p:sldId id="269" r:id="rId8"/>
    <p:sldId id="278" r:id="rId9"/>
    <p:sldId id="274" r:id="rId10"/>
    <p:sldId id="266" r:id="rId11"/>
    <p:sldId id="270" r:id="rId12"/>
    <p:sldId id="279" r:id="rId13"/>
    <p:sldId id="280" r:id="rId14"/>
    <p:sldId id="281" r:id="rId15"/>
    <p:sldId id="282" r:id="rId16"/>
    <p:sldId id="283" r:id="rId17"/>
    <p:sldId id="284" r:id="rId18"/>
    <p:sldId id="285" r:id="rId19"/>
    <p:sldId id="2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567A"/>
    <a:srgbClr val="0D1D51"/>
    <a:srgbClr val="0072C7"/>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87949" autoAdjust="0"/>
  </p:normalViewPr>
  <p:slideViewPr>
    <p:cSldViewPr snapToGrid="0" showGuides="1">
      <p:cViewPr varScale="1">
        <p:scale>
          <a:sx n="90" d="100"/>
          <a:sy n="90" d="100"/>
        </p:scale>
        <p:origin x="298" y="2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560" y="-14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AB3EA8-A58D-4C92-A3AB-D271CCC294C7}" type="datetimeFigureOut">
              <a:rPr lang="en-US" smtClean="0"/>
              <a:t>7/28/2021</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7/28/2021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a:t>
            </a:fld>
            <a:endParaRPr lang="en-US"/>
          </a:p>
        </p:txBody>
      </p:sp>
    </p:spTree>
    <p:extLst>
      <p:ext uri="{BB962C8B-B14F-4D97-AF65-F5344CB8AC3E}">
        <p14:creationId xmlns:p14="http://schemas.microsoft.com/office/powerpoint/2010/main" val="3179795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10</a:t>
            </a:fld>
            <a:endParaRPr lang="en-US"/>
          </a:p>
        </p:txBody>
      </p:sp>
    </p:spTree>
    <p:extLst>
      <p:ext uri="{BB962C8B-B14F-4D97-AF65-F5344CB8AC3E}">
        <p14:creationId xmlns:p14="http://schemas.microsoft.com/office/powerpoint/2010/main" val="490982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11</a:t>
            </a:fld>
            <a:endParaRPr lang="en-US"/>
          </a:p>
        </p:txBody>
      </p:sp>
    </p:spTree>
    <p:extLst>
      <p:ext uri="{BB962C8B-B14F-4D97-AF65-F5344CB8AC3E}">
        <p14:creationId xmlns:p14="http://schemas.microsoft.com/office/powerpoint/2010/main" val="2978312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16</a:t>
            </a:fld>
            <a:endParaRPr lang="en-US" noProof="0" dirty="0"/>
          </a:p>
        </p:txBody>
      </p:sp>
    </p:spTree>
    <p:extLst>
      <p:ext uri="{BB962C8B-B14F-4D97-AF65-F5344CB8AC3E}">
        <p14:creationId xmlns:p14="http://schemas.microsoft.com/office/powerpoint/2010/main" val="1003903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2</a:t>
            </a:fld>
            <a:endParaRPr lang="en-US"/>
          </a:p>
        </p:txBody>
      </p:sp>
    </p:spTree>
    <p:extLst>
      <p:ext uri="{BB962C8B-B14F-4D97-AF65-F5344CB8AC3E}">
        <p14:creationId xmlns:p14="http://schemas.microsoft.com/office/powerpoint/2010/main" val="2157496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3</a:t>
            </a:fld>
            <a:endParaRPr lang="en-US"/>
          </a:p>
        </p:txBody>
      </p:sp>
    </p:spTree>
    <p:extLst>
      <p:ext uri="{BB962C8B-B14F-4D97-AF65-F5344CB8AC3E}">
        <p14:creationId xmlns:p14="http://schemas.microsoft.com/office/powerpoint/2010/main" val="2243169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4</a:t>
            </a:fld>
            <a:endParaRPr lang="en-US"/>
          </a:p>
        </p:txBody>
      </p:sp>
    </p:spTree>
    <p:extLst>
      <p:ext uri="{BB962C8B-B14F-4D97-AF65-F5344CB8AC3E}">
        <p14:creationId xmlns:p14="http://schemas.microsoft.com/office/powerpoint/2010/main" val="2851398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5</a:t>
            </a:fld>
            <a:endParaRPr lang="en-US"/>
          </a:p>
        </p:txBody>
      </p:sp>
    </p:spTree>
    <p:extLst>
      <p:ext uri="{BB962C8B-B14F-4D97-AF65-F5344CB8AC3E}">
        <p14:creationId xmlns:p14="http://schemas.microsoft.com/office/powerpoint/2010/main" val="527730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6</a:t>
            </a:fld>
            <a:endParaRPr lang="en-US"/>
          </a:p>
        </p:txBody>
      </p:sp>
    </p:spTree>
    <p:extLst>
      <p:ext uri="{BB962C8B-B14F-4D97-AF65-F5344CB8AC3E}">
        <p14:creationId xmlns:p14="http://schemas.microsoft.com/office/powerpoint/2010/main" val="179059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7</a:t>
            </a:fld>
            <a:endParaRPr lang="en-US" noProof="0" dirty="0"/>
          </a:p>
        </p:txBody>
      </p:sp>
    </p:spTree>
    <p:extLst>
      <p:ext uri="{BB962C8B-B14F-4D97-AF65-F5344CB8AC3E}">
        <p14:creationId xmlns:p14="http://schemas.microsoft.com/office/powerpoint/2010/main" val="2395719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8</a:t>
            </a:fld>
            <a:endParaRPr lang="en-US"/>
          </a:p>
        </p:txBody>
      </p:sp>
    </p:spTree>
    <p:extLst>
      <p:ext uri="{BB962C8B-B14F-4D97-AF65-F5344CB8AC3E}">
        <p14:creationId xmlns:p14="http://schemas.microsoft.com/office/powerpoint/2010/main" val="3328078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9</a:t>
            </a:fld>
            <a:endParaRPr lang="en-US"/>
          </a:p>
        </p:txBody>
      </p:sp>
    </p:spTree>
    <p:extLst>
      <p:ext uri="{BB962C8B-B14F-4D97-AF65-F5344CB8AC3E}">
        <p14:creationId xmlns:p14="http://schemas.microsoft.com/office/powerpoint/2010/main" val="11063200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6371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3789758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092934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46179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169620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19699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8914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15647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38765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7/28/2021</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hyperlink" Target="https://www.penniestowealth.com/ubereats-doordash-postmates-review/"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www.forbes.com/sites/bernardmarr/2020/12/07/the-10-biggest-business-trends-for-2021-everyone-must-be-ready-for/" TargetMode="External"/><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hyperlink" Target="https://www.forbes.com/sites/theyec/2019/10/10/are-social-media-influencers-worth-the-investment/" TargetMode="External"/><Relationship Id="rId5" Type="http://schemas.openxmlformats.org/officeDocument/2006/relationships/hyperlink" Target="https://www.revlocal.com/resources/library/blog/these-are-the-most-important-buzzwords-of-2021" TargetMode="External"/><Relationship Id="rId4" Type="http://schemas.openxmlformats.org/officeDocument/2006/relationships/hyperlink" Target="https://marketfinance.com/blog/industry-insight/2021/02/18/what-are-the-emerging-business-trends-for-202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31.jpe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hyperlink" Target="https://courses.lumenlearning.com/interpersonalcommunicationxmaster/chapter/forms-of-communica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1.gi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08B8-3DB3-4637-AE23-B8DB96D9FCEC}"/>
              </a:ext>
            </a:extLst>
          </p:cNvPr>
          <p:cNvSpPr>
            <a:spLocks noGrp="1"/>
          </p:cNvSpPr>
          <p:nvPr>
            <p:ph type="ctrTitle"/>
          </p:nvPr>
        </p:nvSpPr>
        <p:spPr>
          <a:xfrm>
            <a:off x="6133562" y="2423356"/>
            <a:ext cx="6161276" cy="1153834"/>
          </a:xfrm>
        </p:spPr>
        <p:txBody>
          <a:bodyPr/>
          <a:lstStyle/>
          <a:p>
            <a:pPr algn="ctr"/>
            <a:r>
              <a:rPr lang="en-US" sz="5200" dirty="0">
                <a:solidFill>
                  <a:srgbClr val="FFC000"/>
                </a:solidFill>
              </a:rPr>
              <a:t>Go for the Gold!</a:t>
            </a:r>
          </a:p>
        </p:txBody>
      </p:sp>
      <p:sp>
        <p:nvSpPr>
          <p:cNvPr id="3" name="Subtitle 2">
            <a:extLst>
              <a:ext uri="{FF2B5EF4-FFF2-40B4-BE49-F238E27FC236}">
                <a16:creationId xmlns:a16="http://schemas.microsoft.com/office/drawing/2014/main" id="{2198AA37-E298-4CD8-9F0F-2123ACFD9653}"/>
              </a:ext>
            </a:extLst>
          </p:cNvPr>
          <p:cNvSpPr>
            <a:spLocks noGrp="1"/>
          </p:cNvSpPr>
          <p:nvPr>
            <p:ph type="subTitle" idx="1"/>
          </p:nvPr>
        </p:nvSpPr>
        <p:spPr>
          <a:xfrm>
            <a:off x="6379764" y="3429000"/>
            <a:ext cx="5812236" cy="1462114"/>
          </a:xfrm>
        </p:spPr>
        <p:txBody>
          <a:bodyPr/>
          <a:lstStyle/>
          <a:p>
            <a:pPr>
              <a:lnSpc>
                <a:spcPct val="100000"/>
              </a:lnSpc>
              <a:spcBef>
                <a:spcPts val="0"/>
              </a:spcBef>
            </a:pPr>
            <a:r>
              <a:rPr lang="en-US" sz="2400" i="1" cap="none" dirty="0"/>
              <a:t>Current, Trendy, and Medal Winning </a:t>
            </a:r>
          </a:p>
          <a:p>
            <a:pPr>
              <a:lnSpc>
                <a:spcPct val="100000"/>
              </a:lnSpc>
              <a:spcBef>
                <a:spcPts val="0"/>
              </a:spcBef>
            </a:pPr>
            <a:r>
              <a:rPr lang="en-US" sz="2400" i="1" cap="none" dirty="0"/>
              <a:t>Content for Your Business Classroom</a:t>
            </a:r>
          </a:p>
        </p:txBody>
      </p:sp>
      <p:pic>
        <p:nvPicPr>
          <p:cNvPr id="10" name="Picture Placeholder 9">
            <a:extLst>
              <a:ext uri="{FF2B5EF4-FFF2-40B4-BE49-F238E27FC236}">
                <a16:creationId xmlns:a16="http://schemas.microsoft.com/office/drawing/2014/main" id="{ABD7F97D-15E8-4032-B615-0562046B7542}"/>
              </a:ext>
            </a:extLst>
          </p:cNvPr>
          <p:cNvPicPr>
            <a:picLocks noGrp="1" noChangeAspect="1"/>
          </p:cNvPicPr>
          <p:nvPr>
            <p:ph type="pic" sz="quarter" idx="10"/>
          </p:nvPr>
        </p:nvPicPr>
        <p:blipFill rotWithShape="1">
          <a:blip r:embed="rId5"/>
          <a:srcRect l="9700" r="32512"/>
          <a:stretch/>
        </p:blipFill>
        <p:spPr>
          <a:xfrm>
            <a:off x="767149" y="807187"/>
            <a:ext cx="5291291" cy="5148375"/>
          </a:xfrm>
          <a:prstGeom prst="ellipse">
            <a:avLst/>
          </a:prstGeom>
        </p:spPr>
      </p:pic>
      <p:pic>
        <p:nvPicPr>
          <p:cNvPr id="1026" name="Picture 2" descr="Olympic Games Logo - The Best And Worst Olympic Logos of all Time - Glorify">
            <a:extLst>
              <a:ext uri="{FF2B5EF4-FFF2-40B4-BE49-F238E27FC236}">
                <a16:creationId xmlns:a16="http://schemas.microsoft.com/office/drawing/2014/main" id="{15C9BAE4-4502-4257-BD3C-CF9AC95925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6052" y="151148"/>
            <a:ext cx="2074644" cy="1383096"/>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B0DCA41-FDD2-4612-BA81-808E8BEEB5DC}"/>
              </a:ext>
            </a:extLst>
          </p:cNvPr>
          <p:cNvPicPr>
            <a:picLocks noChangeAspect="1"/>
          </p:cNvPicPr>
          <p:nvPr/>
        </p:nvPicPr>
        <p:blipFill>
          <a:blip r:embed="rId7"/>
          <a:stretch>
            <a:fillRect/>
          </a:stretch>
        </p:blipFill>
        <p:spPr>
          <a:xfrm>
            <a:off x="10513433" y="4672326"/>
            <a:ext cx="1525895" cy="2034526"/>
          </a:xfrm>
          <a:prstGeom prst="rect">
            <a:avLst/>
          </a:prstGeom>
          <a:ln>
            <a:solidFill>
              <a:srgbClr val="FFC000"/>
            </a:solidFill>
          </a:ln>
        </p:spPr>
      </p:pic>
      <p:sp>
        <p:nvSpPr>
          <p:cNvPr id="11" name="Subtitle 2">
            <a:extLst>
              <a:ext uri="{FF2B5EF4-FFF2-40B4-BE49-F238E27FC236}">
                <a16:creationId xmlns:a16="http://schemas.microsoft.com/office/drawing/2014/main" id="{46AA96FF-40C9-4EDC-9BCE-1578507E9BB9}"/>
              </a:ext>
            </a:extLst>
          </p:cNvPr>
          <p:cNvSpPr txBox="1">
            <a:spLocks/>
          </p:cNvSpPr>
          <p:nvPr/>
        </p:nvSpPr>
        <p:spPr>
          <a:xfrm>
            <a:off x="1285232" y="5060932"/>
            <a:ext cx="9228201" cy="16459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cap="all"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800" b="1" dirty="0"/>
              <a:t>Jennifer Stubblefield</a:t>
            </a:r>
          </a:p>
          <a:p>
            <a:pPr algn="r">
              <a:lnSpc>
                <a:spcPct val="100000"/>
              </a:lnSpc>
              <a:spcBef>
                <a:spcPts val="0"/>
              </a:spcBef>
            </a:pPr>
            <a:r>
              <a:rPr lang="en-US" cap="none" dirty="0" err="1"/>
              <a:t>KBEA</a:t>
            </a:r>
            <a:r>
              <a:rPr lang="en-US" cap="none" dirty="0"/>
              <a:t>/SBEA Membership Director</a:t>
            </a:r>
          </a:p>
          <a:p>
            <a:pPr algn="r">
              <a:lnSpc>
                <a:spcPct val="100000"/>
              </a:lnSpc>
              <a:spcBef>
                <a:spcPts val="0"/>
              </a:spcBef>
            </a:pPr>
            <a:r>
              <a:rPr lang="en-US" cap="none" dirty="0" err="1"/>
              <a:t>KBEA</a:t>
            </a:r>
            <a:r>
              <a:rPr lang="en-US" cap="none" dirty="0"/>
              <a:t> President-Elect</a:t>
            </a:r>
          </a:p>
          <a:p>
            <a:pPr algn="r">
              <a:lnSpc>
                <a:spcPct val="100000"/>
              </a:lnSpc>
              <a:spcBef>
                <a:spcPts val="0"/>
              </a:spcBef>
            </a:pPr>
            <a:r>
              <a:rPr lang="en-US" i="1" cap="none" dirty="0"/>
              <a:t>Retired</a:t>
            </a:r>
            <a:r>
              <a:rPr lang="en-US" cap="none" dirty="0"/>
              <a:t> Business Teacher</a:t>
            </a:r>
          </a:p>
          <a:p>
            <a:pPr algn="r">
              <a:lnSpc>
                <a:spcPct val="100000"/>
              </a:lnSpc>
              <a:spcBef>
                <a:spcPts val="0"/>
              </a:spcBef>
            </a:pPr>
            <a:r>
              <a:rPr lang="en-US" cap="none" dirty="0"/>
              <a:t>Calloway County High School</a:t>
            </a:r>
          </a:p>
        </p:txBody>
      </p:sp>
      <p:pic>
        <p:nvPicPr>
          <p:cNvPr id="7" name="Man in the Mirror (128  kbps)">
            <a:hlinkClick r:id="" action="ppaction://media"/>
            <a:extLst>
              <a:ext uri="{FF2B5EF4-FFF2-40B4-BE49-F238E27FC236}">
                <a16:creationId xmlns:a16="http://schemas.microsoft.com/office/drawing/2014/main" id="{5BCB45B2-B15F-47A3-A1B9-4B068434089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37254" y="6097633"/>
            <a:ext cx="244475" cy="244475"/>
          </a:xfrm>
          <a:prstGeom prst="rect">
            <a:avLst/>
          </a:prstGeom>
        </p:spPr>
      </p:pic>
    </p:spTree>
    <p:extLst>
      <p:ext uri="{BB962C8B-B14F-4D97-AF65-F5344CB8AC3E}">
        <p14:creationId xmlns:p14="http://schemas.microsoft.com/office/powerpoint/2010/main" val="316717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0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495272" y="370443"/>
            <a:ext cx="5828035" cy="1325563"/>
          </a:xfrm>
        </p:spPr>
        <p:txBody>
          <a:bodyPr/>
          <a:lstStyle/>
          <a:p>
            <a:r>
              <a:rPr lang="en-US" dirty="0"/>
              <a:t>Third-Party Delivery &amp;</a:t>
            </a:r>
            <a:br>
              <a:rPr lang="en-US" dirty="0"/>
            </a:br>
            <a:r>
              <a:rPr lang="en-US" dirty="0"/>
              <a:t>Contactless is here to stay</a:t>
            </a:r>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283634" y="1530494"/>
            <a:ext cx="4703233" cy="4351338"/>
          </a:xfrm>
        </p:spPr>
        <p:txBody>
          <a:bodyPr/>
          <a:lstStyle/>
          <a:p>
            <a:r>
              <a:rPr lang="en-US" sz="1800" dirty="0"/>
              <a:t>If you would have told me three years ago that in Murray, KY I can have a Big Mac delivered to my door, I would have called you CRAZY!</a:t>
            </a:r>
          </a:p>
          <a:p>
            <a:r>
              <a:rPr lang="en-US" sz="1800" dirty="0"/>
              <a:t>Simply put, this is GOING no where and our future entrepreneurs had better be experts in it!</a:t>
            </a:r>
          </a:p>
          <a:p>
            <a:r>
              <a:rPr lang="en-US" sz="1800" dirty="0"/>
              <a:t>Make sure they know the big players (Door Dash, Uber Eats, Stitch-Fix, etc.)  Use them as topics for projects, research, etc.</a:t>
            </a:r>
          </a:p>
          <a:p>
            <a:r>
              <a:rPr lang="en-US" sz="1800" dirty="0" err="1"/>
              <a:t>BOPUIS</a:t>
            </a:r>
            <a:r>
              <a:rPr lang="en-US" sz="1800" dirty="0"/>
              <a:t>    Stores who didn’t adapt to this model, well, they aren’t around in 2021 to talk about why they didn’t pivot!</a:t>
            </a:r>
          </a:p>
          <a:p>
            <a:r>
              <a:rPr lang="en-US" sz="1800" dirty="0"/>
              <a:t>The next big idea for this model may be sitting in your classroom.  Ignite that flame with fun and unique assignments.</a:t>
            </a:r>
          </a:p>
          <a:p>
            <a:endParaRPr lang="en-US" sz="1800" dirty="0"/>
          </a:p>
          <a:p>
            <a:pPr marL="0" indent="0">
              <a:buNone/>
            </a:pPr>
            <a:endParaRPr lang="en-US" sz="1800" dirty="0"/>
          </a:p>
        </p:txBody>
      </p:sp>
      <p:pic>
        <p:nvPicPr>
          <p:cNvPr id="7" name="Picture Placeholder 6">
            <a:extLst>
              <a:ext uri="{FF2B5EF4-FFF2-40B4-BE49-F238E27FC236}">
                <a16:creationId xmlns:a16="http://schemas.microsoft.com/office/drawing/2014/main" id="{29305ED8-D39E-4A20-A7CB-7EC58B3E325D}"/>
              </a:ext>
            </a:extLst>
          </p:cNvPr>
          <p:cNvPicPr>
            <a:picLocks noGrp="1" noChangeAspect="1"/>
          </p:cNvPicPr>
          <p:nvPr>
            <p:ph type="pic" sz="quarter" idx="13"/>
          </p:nvPr>
        </p:nvPicPr>
        <p:blipFill rotWithShape="1">
          <a:blip r:embed="rId3">
            <a:extLst>
              <a:ext uri="{837473B0-CC2E-450A-ABE3-18F120FF3D39}">
                <a1611:picAttrSrcUrl xmlns:a1611="http://schemas.microsoft.com/office/drawing/2016/11/main" r:id="rId4"/>
              </a:ext>
            </a:extLst>
          </a:blip>
          <a:srcRect l="14458" t="1807" r="29914" b="4447"/>
          <a:stretch/>
        </p:blipFill>
        <p:spPr>
          <a:xfrm>
            <a:off x="5306291" y="782782"/>
            <a:ext cx="5285509" cy="5278582"/>
          </a:xfrm>
        </p:spPr>
      </p:pic>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US" smtClean="0"/>
              <a:pPr/>
              <a:t>10</a:t>
            </a:fld>
            <a:endParaRPr lang="en-US" dirty="0"/>
          </a:p>
        </p:txBody>
      </p:sp>
      <p:pic>
        <p:nvPicPr>
          <p:cNvPr id="6" name="Picture 2" descr="Olympic Games Logo - The Best And Worst Olympic Logos of all Time - Glorify">
            <a:extLst>
              <a:ext uri="{FF2B5EF4-FFF2-40B4-BE49-F238E27FC236}">
                <a16:creationId xmlns:a16="http://schemas.microsoft.com/office/drawing/2014/main" id="{F626C7A5-D279-430F-820C-F57BE34658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00" y="5881832"/>
            <a:ext cx="1336730" cy="891153"/>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01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495272" y="370443"/>
            <a:ext cx="5828035" cy="1325563"/>
          </a:xfrm>
        </p:spPr>
        <p:txBody>
          <a:bodyPr/>
          <a:lstStyle/>
          <a:p>
            <a:r>
              <a:rPr lang="en-US" dirty="0"/>
              <a:t>Your turn – let’s put our heads together!</a:t>
            </a:r>
          </a:p>
        </p:txBody>
      </p:sp>
      <p:pic>
        <p:nvPicPr>
          <p:cNvPr id="7" name="Picture Placeholder 6" descr="skyscrapers">
            <a:extLst>
              <a:ext uri="{FF2B5EF4-FFF2-40B4-BE49-F238E27FC236}">
                <a16:creationId xmlns:a16="http://schemas.microsoft.com/office/drawing/2014/main" id="{29305ED8-D39E-4A20-A7CB-7EC58B3E325D}"/>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US" smtClean="0"/>
              <a:pPr/>
              <a:t>11</a:t>
            </a:fld>
            <a:endParaRPr lang="en-US" dirty="0"/>
          </a:p>
        </p:txBody>
      </p:sp>
      <p:pic>
        <p:nvPicPr>
          <p:cNvPr id="6" name="Picture 2" descr="Olympic Games Logo - The Best And Worst Olympic Logos of all Time - Glorify">
            <a:extLst>
              <a:ext uri="{FF2B5EF4-FFF2-40B4-BE49-F238E27FC236}">
                <a16:creationId xmlns:a16="http://schemas.microsoft.com/office/drawing/2014/main" id="{F626C7A5-D279-430F-820C-F57BE34658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346" y="5980997"/>
            <a:ext cx="1141911" cy="761274"/>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325BCBB3-572E-4E9E-B1CD-FF4CA7F5740C}"/>
              </a:ext>
            </a:extLst>
          </p:cNvPr>
          <p:cNvSpPr>
            <a:spLocks noGrp="1"/>
          </p:cNvSpPr>
          <p:nvPr>
            <p:ph idx="1"/>
          </p:nvPr>
        </p:nvSpPr>
        <p:spPr>
          <a:xfrm>
            <a:off x="338069" y="1609026"/>
            <a:ext cx="4914189" cy="4351338"/>
          </a:xfrm>
        </p:spPr>
        <p:txBody>
          <a:bodyPr/>
          <a:lstStyle/>
          <a:p>
            <a:r>
              <a:rPr lang="en-US" sz="2800" dirty="0"/>
              <a:t>Group Assignment</a:t>
            </a:r>
          </a:p>
          <a:p>
            <a:pPr lvl="1"/>
            <a:r>
              <a:rPr lang="en-US" sz="2400" dirty="0"/>
              <a:t>Name one concept that is new and trendy that we need to teach this year</a:t>
            </a:r>
          </a:p>
          <a:p>
            <a:pPr lvl="1"/>
            <a:r>
              <a:rPr lang="en-US" sz="2400" dirty="0"/>
              <a:t>Describe it briefly</a:t>
            </a:r>
          </a:p>
          <a:p>
            <a:pPr lvl="1"/>
            <a:r>
              <a:rPr lang="en-US" sz="2400" dirty="0"/>
              <a:t>Come up with a plan on how to teach it</a:t>
            </a:r>
          </a:p>
          <a:p>
            <a:pPr lvl="2"/>
            <a:r>
              <a:rPr lang="en-US" sz="1500" dirty="0"/>
              <a:t>Bell Ringers? Attention Getters?</a:t>
            </a:r>
          </a:p>
          <a:p>
            <a:pPr lvl="2"/>
            <a:r>
              <a:rPr lang="en-US" sz="1500" dirty="0"/>
              <a:t>Simulations?</a:t>
            </a:r>
          </a:p>
          <a:p>
            <a:pPr lvl="2"/>
            <a:r>
              <a:rPr lang="en-US" sz="1500" dirty="0"/>
              <a:t>They create a </a:t>
            </a:r>
            <a:r>
              <a:rPr lang="en-US" sz="1500" dirty="0" err="1"/>
              <a:t>TikTok</a:t>
            </a:r>
            <a:r>
              <a:rPr lang="en-US" sz="1500" dirty="0"/>
              <a:t> to teach the class about it?</a:t>
            </a:r>
          </a:p>
          <a:p>
            <a:pPr lvl="2"/>
            <a:r>
              <a:rPr lang="en-US" sz="1500" dirty="0"/>
              <a:t>Infographic?</a:t>
            </a:r>
          </a:p>
          <a:p>
            <a:pPr lvl="2"/>
            <a:r>
              <a:rPr lang="en-US" sz="1500" dirty="0"/>
              <a:t>Pick an influencer/social media marketing plan to promote the topic?</a:t>
            </a:r>
          </a:p>
          <a:p>
            <a:pPr lvl="2"/>
            <a:r>
              <a:rPr lang="en-US" sz="1500" dirty="0"/>
              <a:t>Friday Trivia Sessions?</a:t>
            </a:r>
          </a:p>
          <a:p>
            <a:pPr lvl="2"/>
            <a:r>
              <a:rPr lang="en-US" sz="1500" dirty="0"/>
              <a:t>Commercial Breaks to break up class time?</a:t>
            </a:r>
          </a:p>
        </p:txBody>
      </p:sp>
    </p:spTree>
    <p:extLst>
      <p:ext uri="{BB962C8B-B14F-4D97-AF65-F5344CB8AC3E}">
        <p14:creationId xmlns:p14="http://schemas.microsoft.com/office/powerpoint/2010/main" val="233419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7EEF9-570E-42F6-A6B3-659F247848E8}"/>
              </a:ext>
            </a:extLst>
          </p:cNvPr>
          <p:cNvSpPr>
            <a:spLocks noGrp="1"/>
          </p:cNvSpPr>
          <p:nvPr>
            <p:ph type="title"/>
          </p:nvPr>
        </p:nvSpPr>
        <p:spPr>
          <a:xfrm>
            <a:off x="848096" y="515072"/>
            <a:ext cx="10515600" cy="940181"/>
          </a:xfrm>
        </p:spPr>
        <p:txBody>
          <a:bodyPr/>
          <a:lstStyle/>
          <a:p>
            <a:r>
              <a:rPr lang="en-US" dirty="0"/>
              <a:t>Other ideas as generated by the group while in Louisville</a:t>
            </a:r>
          </a:p>
        </p:txBody>
      </p:sp>
      <p:sp>
        <p:nvSpPr>
          <p:cNvPr id="3" name="Slide Number Placeholder 2">
            <a:extLst>
              <a:ext uri="{FF2B5EF4-FFF2-40B4-BE49-F238E27FC236}">
                <a16:creationId xmlns:a16="http://schemas.microsoft.com/office/drawing/2014/main" id="{B0F7D934-DA6F-4674-82F1-C9297539F0BE}"/>
              </a:ext>
            </a:extLst>
          </p:cNvPr>
          <p:cNvSpPr>
            <a:spLocks noGrp="1"/>
          </p:cNvSpPr>
          <p:nvPr>
            <p:ph type="sldNum" sz="quarter" idx="12"/>
          </p:nvPr>
        </p:nvSpPr>
        <p:spPr/>
        <p:txBody>
          <a:bodyPr/>
          <a:lstStyle/>
          <a:p>
            <a:fld id="{9EC71654-96A5-4280-94F3-931C61A9F92C}" type="slidenum">
              <a:rPr lang="en-US" noProof="0" smtClean="0"/>
              <a:pPr/>
              <a:t>12</a:t>
            </a:fld>
            <a:endParaRPr lang="en-US" noProof="0" dirty="0"/>
          </a:p>
        </p:txBody>
      </p:sp>
      <p:pic>
        <p:nvPicPr>
          <p:cNvPr id="5" name="Picture 2" descr="Olympic Games Logo - The Best And Worst Olympic Logos of all Time - Glorify">
            <a:extLst>
              <a:ext uri="{FF2B5EF4-FFF2-40B4-BE49-F238E27FC236}">
                <a16:creationId xmlns:a16="http://schemas.microsoft.com/office/drawing/2014/main" id="{2670553F-08BE-4652-8745-96A25D752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346" y="5980997"/>
            <a:ext cx="1141911" cy="761274"/>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3AB8A5-7BDF-4775-8411-D70DAC2B1963}"/>
              </a:ext>
            </a:extLst>
          </p:cNvPr>
          <p:cNvSpPr txBox="1"/>
          <p:nvPr/>
        </p:nvSpPr>
        <p:spPr>
          <a:xfrm>
            <a:off x="1413933" y="1930400"/>
            <a:ext cx="9808634" cy="3693319"/>
          </a:xfrm>
          <a:prstGeom prst="rect">
            <a:avLst/>
          </a:prstGeom>
          <a:noFill/>
        </p:spPr>
        <p:txBody>
          <a:bodyPr wrap="square" rtlCol="0">
            <a:spAutoFit/>
          </a:bodyPr>
          <a:lstStyle/>
          <a:p>
            <a:pPr marL="342900" indent="-342900">
              <a:buAutoNum type="arabicPeriod"/>
            </a:pPr>
            <a:r>
              <a:rPr lang="en-US" dirty="0">
                <a:solidFill>
                  <a:schemeClr val="bg1"/>
                </a:solidFill>
              </a:rPr>
              <a:t>Upcycling Marketplace – </a:t>
            </a:r>
            <a:r>
              <a:rPr lang="en-US" dirty="0" err="1">
                <a:solidFill>
                  <a:schemeClr val="bg1"/>
                </a:solidFill>
              </a:rPr>
              <a:t>Poshmark</a:t>
            </a:r>
            <a:r>
              <a:rPr lang="en-US" dirty="0">
                <a:solidFill>
                  <a:schemeClr val="bg1"/>
                </a:solidFill>
              </a:rPr>
              <a:t>, </a:t>
            </a:r>
            <a:r>
              <a:rPr lang="en-US" dirty="0" err="1">
                <a:solidFill>
                  <a:schemeClr val="bg1"/>
                </a:solidFill>
              </a:rPr>
              <a:t>ThreadUp</a:t>
            </a:r>
            <a:r>
              <a:rPr lang="en-US" dirty="0">
                <a:solidFill>
                  <a:schemeClr val="bg1"/>
                </a:solidFill>
              </a:rPr>
              <a:t>, etc.  A growing niche of business for extra income of personal items.</a:t>
            </a:r>
          </a:p>
          <a:p>
            <a:pPr marL="342900" indent="-342900">
              <a:buAutoNum type="arabicPeriod"/>
            </a:pPr>
            <a:r>
              <a:rPr lang="en-US" dirty="0">
                <a:solidFill>
                  <a:schemeClr val="bg1"/>
                </a:solidFill>
              </a:rPr>
              <a:t>Virtual Reality Experiences – VR Entertainment, </a:t>
            </a:r>
            <a:r>
              <a:rPr lang="en-US" dirty="0" err="1">
                <a:solidFill>
                  <a:schemeClr val="bg1"/>
                </a:solidFill>
              </a:rPr>
              <a:t>GoFan</a:t>
            </a:r>
            <a:r>
              <a:rPr lang="en-US" dirty="0">
                <a:solidFill>
                  <a:schemeClr val="bg1"/>
                </a:solidFill>
              </a:rPr>
              <a:t>, etc.  Businesses are seeing the interest in this area and will be missing the boat if they don’t get involved.</a:t>
            </a:r>
          </a:p>
          <a:p>
            <a:pPr marL="342900" indent="-342900">
              <a:buAutoNum type="arabicPeriod"/>
            </a:pPr>
            <a:r>
              <a:rPr lang="en-US" dirty="0">
                <a:solidFill>
                  <a:schemeClr val="bg1"/>
                </a:solidFill>
              </a:rPr>
              <a:t>Subscription Boxes – HelloFresh, Stitch Fix, etc.  Have students “think outside the box” for entrepreneurial ideas regarding subscription boxes that no one else has thought of.</a:t>
            </a:r>
          </a:p>
          <a:p>
            <a:pPr marL="342900" indent="-342900">
              <a:buAutoNum type="arabicPeriod"/>
            </a:pPr>
            <a:r>
              <a:rPr lang="en-US" dirty="0" err="1">
                <a:solidFill>
                  <a:schemeClr val="bg1"/>
                </a:solidFill>
              </a:rPr>
              <a:t>MicroInvesting</a:t>
            </a:r>
            <a:r>
              <a:rPr lang="en-US" dirty="0">
                <a:solidFill>
                  <a:schemeClr val="bg1"/>
                </a:solidFill>
              </a:rPr>
              <a:t> Apps – our students have got to understand the stock market, especially the rise in apps like Robinhood, Acorn, Stash.</a:t>
            </a:r>
          </a:p>
          <a:p>
            <a:pPr marL="342900" indent="-342900">
              <a:buAutoNum type="arabicPeriod"/>
            </a:pPr>
            <a:r>
              <a:rPr lang="en-US" dirty="0">
                <a:solidFill>
                  <a:schemeClr val="bg1"/>
                </a:solidFill>
              </a:rPr>
              <a:t>Rebranding online with the help of resources like </a:t>
            </a:r>
            <a:r>
              <a:rPr lang="en-US" dirty="0" err="1">
                <a:solidFill>
                  <a:schemeClr val="bg1"/>
                </a:solidFill>
              </a:rPr>
              <a:t>TeachTok</a:t>
            </a:r>
            <a:r>
              <a:rPr lang="en-US" dirty="0">
                <a:solidFill>
                  <a:schemeClr val="bg1"/>
                </a:solidFill>
              </a:rPr>
              <a:t>, specifically how to use hashtags to turn your business around.</a:t>
            </a:r>
          </a:p>
          <a:p>
            <a:pPr marL="342900" indent="-342900">
              <a:buAutoNum type="arabicPeriod"/>
            </a:pPr>
            <a:r>
              <a:rPr lang="en-US" dirty="0">
                <a:solidFill>
                  <a:schemeClr val="bg1"/>
                </a:solidFill>
              </a:rPr>
              <a:t>The dynamic world of Online Streaming – have students compare and contrast other streaming services and create a new one that meets a niche not already being met.</a:t>
            </a:r>
          </a:p>
          <a:p>
            <a:pPr marL="342900" indent="-342900">
              <a:buAutoNum type="arabicPeriod"/>
            </a:pPr>
            <a:endParaRPr lang="en-US" dirty="0"/>
          </a:p>
        </p:txBody>
      </p:sp>
    </p:spTree>
    <p:extLst>
      <p:ext uri="{BB962C8B-B14F-4D97-AF65-F5344CB8AC3E}">
        <p14:creationId xmlns:p14="http://schemas.microsoft.com/office/powerpoint/2010/main" val="1960682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A5819-206D-4334-AB1D-A624BAC6CAC1}"/>
              </a:ext>
            </a:extLst>
          </p:cNvPr>
          <p:cNvSpPr>
            <a:spLocks noGrp="1"/>
          </p:cNvSpPr>
          <p:nvPr>
            <p:ph type="title"/>
          </p:nvPr>
        </p:nvSpPr>
        <p:spPr>
          <a:xfrm>
            <a:off x="848096" y="501217"/>
            <a:ext cx="10515600" cy="940181"/>
          </a:xfrm>
        </p:spPr>
        <p:txBody>
          <a:bodyPr/>
          <a:lstStyle/>
          <a:p>
            <a:r>
              <a:rPr lang="en-US" dirty="0"/>
              <a:t>Links ready for you to read and</a:t>
            </a:r>
            <a:br>
              <a:rPr lang="en-US" dirty="0"/>
            </a:br>
            <a:r>
              <a:rPr lang="en-US" dirty="0"/>
              <a:t> learn more</a:t>
            </a:r>
          </a:p>
        </p:txBody>
      </p:sp>
      <p:sp>
        <p:nvSpPr>
          <p:cNvPr id="3" name="Slide Number Placeholder 2">
            <a:extLst>
              <a:ext uri="{FF2B5EF4-FFF2-40B4-BE49-F238E27FC236}">
                <a16:creationId xmlns:a16="http://schemas.microsoft.com/office/drawing/2014/main" id="{3EE80091-9677-4552-9BC9-0C3A667AE5F0}"/>
              </a:ext>
            </a:extLst>
          </p:cNvPr>
          <p:cNvSpPr>
            <a:spLocks noGrp="1"/>
          </p:cNvSpPr>
          <p:nvPr>
            <p:ph type="sldNum" sz="quarter" idx="12"/>
          </p:nvPr>
        </p:nvSpPr>
        <p:spPr/>
        <p:txBody>
          <a:bodyPr/>
          <a:lstStyle/>
          <a:p>
            <a:fld id="{9EC71654-96A5-4280-94F3-931C61A9F92C}" type="slidenum">
              <a:rPr lang="en-US" noProof="0" smtClean="0"/>
              <a:pPr/>
              <a:t>13</a:t>
            </a:fld>
            <a:endParaRPr lang="en-US" noProof="0" dirty="0"/>
          </a:p>
        </p:txBody>
      </p:sp>
      <p:pic>
        <p:nvPicPr>
          <p:cNvPr id="5" name="Picture 2" descr="Olympic Games Logo - The Best And Worst Olympic Logos of all Time - Glorify">
            <a:extLst>
              <a:ext uri="{FF2B5EF4-FFF2-40B4-BE49-F238E27FC236}">
                <a16:creationId xmlns:a16="http://schemas.microsoft.com/office/drawing/2014/main" id="{7EC31C3B-A790-4A29-AC84-0561B39D72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346" y="5980997"/>
            <a:ext cx="1141911" cy="761274"/>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940F48C-5E4B-447A-9545-E20C6FB29F65}"/>
              </a:ext>
            </a:extLst>
          </p:cNvPr>
          <p:cNvSpPr txBox="1"/>
          <p:nvPr/>
        </p:nvSpPr>
        <p:spPr>
          <a:xfrm>
            <a:off x="630765" y="1525885"/>
            <a:ext cx="11184467" cy="646331"/>
          </a:xfrm>
          <a:prstGeom prst="rect">
            <a:avLst/>
          </a:prstGeom>
          <a:noFill/>
        </p:spPr>
        <p:txBody>
          <a:bodyPr wrap="square">
            <a:spAutoFit/>
          </a:bodyPr>
          <a:lstStyle/>
          <a:p>
            <a:r>
              <a:rPr lang="en-US" sz="1800" u="sng" dirty="0">
                <a:solidFill>
                  <a:schemeClr val="accent2">
                    <a:lumMod val="40000"/>
                    <a:lumOff val="60000"/>
                  </a:schemeClr>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https://</a:t>
            </a:r>
            <a:r>
              <a:rPr lang="en-US" sz="1800" u="sng" dirty="0" err="1">
                <a:solidFill>
                  <a:schemeClr val="accent2">
                    <a:lumMod val="40000"/>
                    <a:lumOff val="60000"/>
                  </a:schemeClr>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www.forbes.com</a:t>
            </a:r>
            <a:r>
              <a:rPr lang="en-US" sz="1800" u="sng" dirty="0">
                <a:solidFill>
                  <a:schemeClr val="accent2">
                    <a:lumMod val="40000"/>
                    <a:lumOff val="60000"/>
                  </a:schemeClr>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/sites/</a:t>
            </a:r>
            <a:r>
              <a:rPr lang="en-US" sz="1800" u="sng" dirty="0" err="1">
                <a:solidFill>
                  <a:schemeClr val="accent2">
                    <a:lumMod val="40000"/>
                    <a:lumOff val="60000"/>
                  </a:schemeClr>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bernardmarr</a:t>
            </a:r>
            <a:r>
              <a:rPr lang="en-US" sz="1800" u="sng" dirty="0">
                <a:solidFill>
                  <a:schemeClr val="accent2">
                    <a:lumMod val="40000"/>
                    <a:lumOff val="60000"/>
                  </a:schemeClr>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/2020/12/07/the-10-biggest-business-trends-for-2021-everyone-must-be-ready-for/</a:t>
            </a:r>
            <a:endParaRPr lang="en-US" dirty="0">
              <a:solidFill>
                <a:schemeClr val="accent2">
                  <a:lumMod val="40000"/>
                  <a:lumOff val="60000"/>
                </a:schemeClr>
              </a:solidFill>
            </a:endParaRPr>
          </a:p>
        </p:txBody>
      </p:sp>
      <p:sp>
        <p:nvSpPr>
          <p:cNvPr id="8" name="TextBox 7">
            <a:extLst>
              <a:ext uri="{FF2B5EF4-FFF2-40B4-BE49-F238E27FC236}">
                <a16:creationId xmlns:a16="http://schemas.microsoft.com/office/drawing/2014/main" id="{2B3EC933-1473-423E-B074-8C145DA12DC3}"/>
              </a:ext>
            </a:extLst>
          </p:cNvPr>
          <p:cNvSpPr txBox="1"/>
          <p:nvPr/>
        </p:nvSpPr>
        <p:spPr>
          <a:xfrm>
            <a:off x="630765" y="2317518"/>
            <a:ext cx="11095568" cy="369332"/>
          </a:xfrm>
          <a:prstGeom prst="rect">
            <a:avLst/>
          </a:prstGeom>
          <a:noFill/>
        </p:spPr>
        <p:txBody>
          <a:bodyPr wrap="square">
            <a:spAutoFit/>
          </a:bodyPr>
          <a:lstStyle/>
          <a:p>
            <a:r>
              <a:rPr lang="en-US" sz="1800" u="sng" dirty="0">
                <a:solidFill>
                  <a:schemeClr val="accent2">
                    <a:lumMod val="40000"/>
                    <a:lumOff val="60000"/>
                  </a:schemeClr>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https://</a:t>
            </a:r>
            <a:r>
              <a:rPr lang="en-US" sz="1800" u="sng" dirty="0" err="1">
                <a:solidFill>
                  <a:schemeClr val="accent2">
                    <a:lumMod val="40000"/>
                    <a:lumOff val="60000"/>
                  </a:schemeClr>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marketfinance.com</a:t>
            </a:r>
            <a:r>
              <a:rPr lang="en-US" sz="1800" u="sng" dirty="0">
                <a:solidFill>
                  <a:schemeClr val="accent2">
                    <a:lumMod val="40000"/>
                    <a:lumOff val="60000"/>
                  </a:schemeClr>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/blog/industry-insight/2021/02/18/what-are-the-emerging-business-trends-for-2021</a:t>
            </a:r>
            <a:endParaRPr lang="en-US" dirty="0">
              <a:solidFill>
                <a:schemeClr val="accent2">
                  <a:lumMod val="40000"/>
                  <a:lumOff val="60000"/>
                </a:schemeClr>
              </a:solidFill>
            </a:endParaRPr>
          </a:p>
        </p:txBody>
      </p:sp>
      <p:sp>
        <p:nvSpPr>
          <p:cNvPr id="10" name="TextBox 9">
            <a:extLst>
              <a:ext uri="{FF2B5EF4-FFF2-40B4-BE49-F238E27FC236}">
                <a16:creationId xmlns:a16="http://schemas.microsoft.com/office/drawing/2014/main" id="{033D8EC7-69DD-427B-B37C-DF2790BF5751}"/>
              </a:ext>
            </a:extLst>
          </p:cNvPr>
          <p:cNvSpPr txBox="1"/>
          <p:nvPr/>
        </p:nvSpPr>
        <p:spPr>
          <a:xfrm>
            <a:off x="630765" y="2993652"/>
            <a:ext cx="10033000" cy="369332"/>
          </a:xfrm>
          <a:prstGeom prst="rect">
            <a:avLst/>
          </a:prstGeom>
          <a:noFill/>
        </p:spPr>
        <p:txBody>
          <a:bodyPr wrap="square">
            <a:spAutoFit/>
          </a:bodyPr>
          <a:lstStyle/>
          <a:p>
            <a:r>
              <a:rPr lang="en-US" sz="1800" u="sng" dirty="0">
                <a:solidFill>
                  <a:schemeClr val="accent2">
                    <a:lumMod val="40000"/>
                    <a:lumOff val="60000"/>
                  </a:schemeClr>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https://</a:t>
            </a:r>
            <a:r>
              <a:rPr lang="en-US" sz="1800" u="sng" dirty="0" err="1">
                <a:solidFill>
                  <a:schemeClr val="accent2">
                    <a:lumMod val="40000"/>
                    <a:lumOff val="60000"/>
                  </a:schemeClr>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www.revlocal.com</a:t>
            </a:r>
            <a:r>
              <a:rPr lang="en-US" sz="1800" u="sng" dirty="0">
                <a:solidFill>
                  <a:schemeClr val="accent2">
                    <a:lumMod val="40000"/>
                    <a:lumOff val="60000"/>
                  </a:schemeClr>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/resources/library/blog/these-are-the-most-important-buzzwords-of-2021</a:t>
            </a:r>
            <a:endParaRPr lang="en-US" dirty="0">
              <a:solidFill>
                <a:schemeClr val="accent2">
                  <a:lumMod val="40000"/>
                  <a:lumOff val="60000"/>
                </a:schemeClr>
              </a:solidFill>
            </a:endParaRPr>
          </a:p>
        </p:txBody>
      </p:sp>
      <p:sp>
        <p:nvSpPr>
          <p:cNvPr id="12" name="TextBox 11">
            <a:extLst>
              <a:ext uri="{FF2B5EF4-FFF2-40B4-BE49-F238E27FC236}">
                <a16:creationId xmlns:a16="http://schemas.microsoft.com/office/drawing/2014/main" id="{C0F3EBE6-2519-45A6-A74B-C5BAE6F3880D}"/>
              </a:ext>
            </a:extLst>
          </p:cNvPr>
          <p:cNvSpPr txBox="1"/>
          <p:nvPr/>
        </p:nvSpPr>
        <p:spPr>
          <a:xfrm>
            <a:off x="630765" y="3626524"/>
            <a:ext cx="10892368" cy="369332"/>
          </a:xfrm>
          <a:prstGeom prst="rect">
            <a:avLst/>
          </a:prstGeom>
          <a:noFill/>
        </p:spPr>
        <p:txBody>
          <a:bodyPr wrap="square">
            <a:spAutoFit/>
          </a:bodyPr>
          <a:lstStyle/>
          <a:p>
            <a:r>
              <a:rPr lang="en-US" sz="1800" u="sng" dirty="0">
                <a:solidFill>
                  <a:schemeClr val="accent2">
                    <a:lumMod val="40000"/>
                    <a:lumOff val="60000"/>
                  </a:schemeClr>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https://</a:t>
            </a:r>
            <a:r>
              <a:rPr lang="en-US" sz="1800" u="sng" dirty="0" err="1">
                <a:solidFill>
                  <a:schemeClr val="accent2">
                    <a:lumMod val="40000"/>
                    <a:lumOff val="60000"/>
                  </a:schemeClr>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www.forbes.com</a:t>
            </a:r>
            <a:r>
              <a:rPr lang="en-US" sz="1800" u="sng" dirty="0">
                <a:solidFill>
                  <a:schemeClr val="accent2">
                    <a:lumMod val="40000"/>
                    <a:lumOff val="60000"/>
                  </a:schemeClr>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/sites/</a:t>
            </a:r>
            <a:r>
              <a:rPr lang="en-US" sz="1800" u="sng" dirty="0" err="1">
                <a:solidFill>
                  <a:schemeClr val="accent2">
                    <a:lumMod val="40000"/>
                    <a:lumOff val="60000"/>
                  </a:schemeClr>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theyec</a:t>
            </a:r>
            <a:r>
              <a:rPr lang="en-US" sz="1800" u="sng" dirty="0">
                <a:solidFill>
                  <a:schemeClr val="accent2">
                    <a:lumMod val="40000"/>
                    <a:lumOff val="60000"/>
                  </a:schemeClr>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/2019/10/10/are-social-media-influencers-worth-the-investment/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362398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A5819-206D-4334-AB1D-A624BAC6CAC1}"/>
              </a:ext>
            </a:extLst>
          </p:cNvPr>
          <p:cNvSpPr>
            <a:spLocks noGrp="1"/>
          </p:cNvSpPr>
          <p:nvPr>
            <p:ph type="title"/>
          </p:nvPr>
        </p:nvSpPr>
        <p:spPr>
          <a:xfrm>
            <a:off x="848096" y="0"/>
            <a:ext cx="10515600" cy="940181"/>
          </a:xfrm>
        </p:spPr>
        <p:txBody>
          <a:bodyPr/>
          <a:lstStyle/>
          <a:p>
            <a:r>
              <a:rPr lang="en-US" dirty="0"/>
              <a:t>“Just five more minutes”</a:t>
            </a:r>
          </a:p>
        </p:txBody>
      </p:sp>
      <p:sp>
        <p:nvSpPr>
          <p:cNvPr id="3" name="Slide Number Placeholder 2">
            <a:extLst>
              <a:ext uri="{FF2B5EF4-FFF2-40B4-BE49-F238E27FC236}">
                <a16:creationId xmlns:a16="http://schemas.microsoft.com/office/drawing/2014/main" id="{3EE80091-9677-4552-9BC9-0C3A667AE5F0}"/>
              </a:ext>
            </a:extLst>
          </p:cNvPr>
          <p:cNvSpPr>
            <a:spLocks noGrp="1"/>
          </p:cNvSpPr>
          <p:nvPr>
            <p:ph type="sldNum" sz="quarter" idx="12"/>
          </p:nvPr>
        </p:nvSpPr>
        <p:spPr/>
        <p:txBody>
          <a:bodyPr/>
          <a:lstStyle/>
          <a:p>
            <a:fld id="{9EC71654-96A5-4280-94F3-931C61A9F92C}" type="slidenum">
              <a:rPr lang="en-US" noProof="0" smtClean="0"/>
              <a:pPr/>
              <a:t>14</a:t>
            </a:fld>
            <a:endParaRPr lang="en-US" noProof="0" dirty="0"/>
          </a:p>
        </p:txBody>
      </p:sp>
      <p:pic>
        <p:nvPicPr>
          <p:cNvPr id="5" name="Picture 2" descr="Olympic Games Logo - The Best And Worst Olympic Logos of all Time - Glorify">
            <a:extLst>
              <a:ext uri="{FF2B5EF4-FFF2-40B4-BE49-F238E27FC236}">
                <a16:creationId xmlns:a16="http://schemas.microsoft.com/office/drawing/2014/main" id="{7EC31C3B-A790-4A29-AC84-0561B39D72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346" y="5980997"/>
            <a:ext cx="1141911" cy="761274"/>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1FA9CA-FC4A-4B53-8EE0-A8BFE90DDC2A}"/>
              </a:ext>
            </a:extLst>
          </p:cNvPr>
          <p:cNvSpPr txBox="1"/>
          <p:nvPr/>
        </p:nvSpPr>
        <p:spPr>
          <a:xfrm>
            <a:off x="3699160" y="5657671"/>
            <a:ext cx="4813471" cy="1200329"/>
          </a:xfrm>
          <a:prstGeom prst="rect">
            <a:avLst/>
          </a:prstGeom>
          <a:noFill/>
        </p:spPr>
        <p:txBody>
          <a:bodyPr wrap="square" rtlCol="0">
            <a:spAutoFit/>
          </a:bodyPr>
          <a:lstStyle/>
          <a:p>
            <a:pPr algn="ctr"/>
            <a:r>
              <a:rPr lang="en-US" sz="2400" i="1" dirty="0">
                <a:solidFill>
                  <a:schemeClr val="bg1"/>
                </a:solidFill>
                <a:latin typeface="Abadi" panose="020B0604020104020204" pitchFamily="34" charset="0"/>
              </a:rPr>
              <a:t>“They won’t care how much you know, until they know </a:t>
            </a:r>
          </a:p>
          <a:p>
            <a:pPr algn="ctr"/>
            <a:r>
              <a:rPr lang="en-US" sz="2400" i="1" dirty="0">
                <a:solidFill>
                  <a:schemeClr val="bg1"/>
                </a:solidFill>
                <a:latin typeface="Abadi" panose="020B0604020104020204" pitchFamily="34" charset="0"/>
              </a:rPr>
              <a:t>how much you care.”</a:t>
            </a:r>
          </a:p>
        </p:txBody>
      </p:sp>
      <p:sp>
        <p:nvSpPr>
          <p:cNvPr id="6" name="TextBox 5">
            <a:extLst>
              <a:ext uri="{FF2B5EF4-FFF2-40B4-BE49-F238E27FC236}">
                <a16:creationId xmlns:a16="http://schemas.microsoft.com/office/drawing/2014/main" id="{BA7A615D-A045-4926-84D3-CAD4A7704FBB}"/>
              </a:ext>
            </a:extLst>
          </p:cNvPr>
          <p:cNvSpPr txBox="1"/>
          <p:nvPr/>
        </p:nvSpPr>
        <p:spPr>
          <a:xfrm>
            <a:off x="3558503" y="940181"/>
            <a:ext cx="5279756" cy="2677656"/>
          </a:xfrm>
          <a:prstGeom prst="rect">
            <a:avLst/>
          </a:prstGeom>
          <a:noFill/>
        </p:spPr>
        <p:txBody>
          <a:bodyPr wrap="square" rtlCol="0">
            <a:spAutoFit/>
          </a:bodyPr>
          <a:lstStyle/>
          <a:p>
            <a:pPr algn="ctr"/>
            <a:r>
              <a:rPr lang="en-US" sz="2800" dirty="0">
                <a:solidFill>
                  <a:schemeClr val="accent2">
                    <a:lumMod val="40000"/>
                    <a:lumOff val="60000"/>
                  </a:schemeClr>
                </a:solidFill>
              </a:rPr>
              <a:t>Your students NEED you to spend time WITH THEM and also preparing content FOR THEM!  </a:t>
            </a:r>
          </a:p>
          <a:p>
            <a:pPr algn="ctr"/>
            <a:endParaRPr lang="en-US" sz="2000" dirty="0">
              <a:solidFill>
                <a:schemeClr val="accent2">
                  <a:lumMod val="40000"/>
                  <a:lumOff val="60000"/>
                </a:schemeClr>
              </a:solidFill>
            </a:endParaRPr>
          </a:p>
          <a:p>
            <a:pPr algn="ctr"/>
            <a:r>
              <a:rPr lang="en-US" sz="3200" dirty="0">
                <a:solidFill>
                  <a:schemeClr val="bg1"/>
                </a:solidFill>
              </a:rPr>
              <a:t>I wish you the best in BOTH endeavors this year!</a:t>
            </a:r>
          </a:p>
        </p:txBody>
      </p:sp>
      <p:pic>
        <p:nvPicPr>
          <p:cNvPr id="1028" name="Picture 4" descr="10 Free Online Contest Software Options for Viral Giveaways">
            <a:extLst>
              <a:ext uri="{FF2B5EF4-FFF2-40B4-BE49-F238E27FC236}">
                <a16:creationId xmlns:a16="http://schemas.microsoft.com/office/drawing/2014/main" id="{E677E9A1-A928-4A27-BB0B-45F9DFFBD4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151" t="10880" r="30587" b="17999"/>
          <a:stretch/>
        </p:blipFill>
        <p:spPr bwMode="auto">
          <a:xfrm>
            <a:off x="5463897" y="3964860"/>
            <a:ext cx="1468968" cy="1345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58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par>
                                <p:cTn id="23" presetID="8" presetClass="emph" presetSubtype="0" fill="hold" nodeType="withEffect">
                                  <p:stCondLst>
                                    <p:cond delay="0"/>
                                  </p:stCondLst>
                                  <p:childTnLst>
                                    <p:animRot by="21600000">
                                      <p:cBhvr>
                                        <p:cTn id="24" dur="2000" fill="hold"/>
                                        <p:tgtEl>
                                          <p:spTgt spid="10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E80091-9677-4552-9BC9-0C3A667AE5F0}"/>
              </a:ext>
            </a:extLst>
          </p:cNvPr>
          <p:cNvSpPr>
            <a:spLocks noGrp="1"/>
          </p:cNvSpPr>
          <p:nvPr>
            <p:ph type="sldNum" sz="quarter" idx="12"/>
          </p:nvPr>
        </p:nvSpPr>
        <p:spPr/>
        <p:txBody>
          <a:bodyPr/>
          <a:lstStyle/>
          <a:p>
            <a:fld id="{9EC71654-96A5-4280-94F3-931C61A9F92C}" type="slidenum">
              <a:rPr lang="en-US" noProof="0" smtClean="0"/>
              <a:pPr/>
              <a:t>15</a:t>
            </a:fld>
            <a:endParaRPr lang="en-US" noProof="0" dirty="0"/>
          </a:p>
        </p:txBody>
      </p:sp>
      <p:pic>
        <p:nvPicPr>
          <p:cNvPr id="5" name="Picture 2" descr="Olympic Games Logo - The Best And Worst Olympic Logos of all Time - Glorify">
            <a:extLst>
              <a:ext uri="{FF2B5EF4-FFF2-40B4-BE49-F238E27FC236}">
                <a16:creationId xmlns:a16="http://schemas.microsoft.com/office/drawing/2014/main" id="{7EC31C3B-A790-4A29-AC84-0561B39D72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346" y="5980997"/>
            <a:ext cx="1141911" cy="761274"/>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ED4AA39A-5BFA-4E31-A854-9EC67F27EBEA}"/>
              </a:ext>
            </a:extLst>
          </p:cNvPr>
          <p:cNvSpPr>
            <a:spLocks noGrp="1"/>
          </p:cNvSpPr>
          <p:nvPr>
            <p:ph type="title"/>
          </p:nvPr>
        </p:nvSpPr>
        <p:spPr/>
        <p:txBody>
          <a:bodyPr/>
          <a:lstStyle/>
          <a:p>
            <a:r>
              <a:rPr lang="en-US" dirty="0"/>
              <a:t>Let’s connect!</a:t>
            </a:r>
          </a:p>
        </p:txBody>
      </p:sp>
      <p:pic>
        <p:nvPicPr>
          <p:cNvPr id="8194" name="153a0f4e-641e-4efe-a56b-0aa1430363b8" descr="Image">
            <a:extLst>
              <a:ext uri="{FF2B5EF4-FFF2-40B4-BE49-F238E27FC236}">
                <a16:creationId xmlns:a16="http://schemas.microsoft.com/office/drawing/2014/main" id="{3C73A099-D1AD-4E9D-BD42-B14B2D03B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3426" y="1316317"/>
            <a:ext cx="3943700" cy="525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1717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descr="cityscape">
            <a:extLst>
              <a:ext uri="{FF2B5EF4-FFF2-40B4-BE49-F238E27FC236}">
                <a16:creationId xmlns:a16="http://schemas.microsoft.com/office/drawing/2014/main" id="{63493B9E-F6F8-4C0F-9706-CA547A8B2B3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t="39" b="39"/>
          <a:stretch>
            <a:fillRect/>
          </a:stretch>
        </p:blipFill>
        <p:spPr/>
      </p:pic>
      <p:sp>
        <p:nvSpPr>
          <p:cNvPr id="6" name="Title 5">
            <a:extLst>
              <a:ext uri="{FF2B5EF4-FFF2-40B4-BE49-F238E27FC236}">
                <a16:creationId xmlns:a16="http://schemas.microsoft.com/office/drawing/2014/main" id="{95D612B9-68B9-4C9F-98FE-CEE07DB1F00D}"/>
              </a:ext>
            </a:extLst>
          </p:cNvPr>
          <p:cNvSpPr>
            <a:spLocks noGrp="1"/>
          </p:cNvSpPr>
          <p:nvPr>
            <p:ph type="title"/>
          </p:nvPr>
        </p:nvSpPr>
        <p:spPr>
          <a:xfrm>
            <a:off x="6469777" y="3158641"/>
            <a:ext cx="5722223" cy="921807"/>
          </a:xfrm>
        </p:spPr>
        <p:txBody>
          <a:bodyPr/>
          <a:lstStyle/>
          <a:p>
            <a:r>
              <a:rPr lang="en-US" dirty="0"/>
              <a:t>Thank you!</a:t>
            </a:r>
          </a:p>
        </p:txBody>
      </p:sp>
      <p:sp>
        <p:nvSpPr>
          <p:cNvPr id="5" name="Subtitle 4">
            <a:extLst>
              <a:ext uri="{FF2B5EF4-FFF2-40B4-BE49-F238E27FC236}">
                <a16:creationId xmlns:a16="http://schemas.microsoft.com/office/drawing/2014/main" id="{E3C40962-BA6A-43E4-97BA-511A9B90CF41}"/>
              </a:ext>
            </a:extLst>
          </p:cNvPr>
          <p:cNvSpPr>
            <a:spLocks noGrp="1"/>
          </p:cNvSpPr>
          <p:nvPr>
            <p:ph type="subTitle" idx="1"/>
          </p:nvPr>
        </p:nvSpPr>
        <p:spPr>
          <a:xfrm>
            <a:off x="7002320" y="4456983"/>
            <a:ext cx="5418471" cy="503167"/>
          </a:xfrm>
        </p:spPr>
        <p:txBody>
          <a:bodyPr/>
          <a:lstStyle/>
          <a:p>
            <a:r>
              <a:rPr lang="en-US" sz="2300" cap="none" dirty="0" err="1"/>
              <a:t>jennifer.stubblefield@pearson.com</a:t>
            </a:r>
            <a:endParaRPr lang="en-US" sz="2300" cap="none" dirty="0"/>
          </a:p>
        </p:txBody>
      </p:sp>
      <p:sp>
        <p:nvSpPr>
          <p:cNvPr id="7" name="Text Placeholder 6">
            <a:extLst>
              <a:ext uri="{FF2B5EF4-FFF2-40B4-BE49-F238E27FC236}">
                <a16:creationId xmlns:a16="http://schemas.microsoft.com/office/drawing/2014/main" id="{11FDFFBF-E125-47CF-AAE0-ACC45013CE38}"/>
              </a:ext>
            </a:extLst>
          </p:cNvPr>
          <p:cNvSpPr>
            <a:spLocks noGrp="1"/>
          </p:cNvSpPr>
          <p:nvPr>
            <p:ph type="body" sz="quarter" idx="11"/>
          </p:nvPr>
        </p:nvSpPr>
        <p:spPr/>
        <p:txBody>
          <a:bodyPr/>
          <a:lstStyle/>
          <a:p>
            <a:r>
              <a:rPr lang="en-US" sz="2300" cap="none" dirty="0" err="1"/>
              <a:t>www.jenniferstubblefield.biz</a:t>
            </a:r>
            <a:endParaRPr lang="en-US" sz="2300" cap="none" dirty="0"/>
          </a:p>
        </p:txBody>
      </p:sp>
      <p:pic>
        <p:nvPicPr>
          <p:cNvPr id="8" name="Picture 2" descr="Olympic Games Logo - The Best And Worst Olympic Logos of all Time - Glorify">
            <a:extLst>
              <a:ext uri="{FF2B5EF4-FFF2-40B4-BE49-F238E27FC236}">
                <a16:creationId xmlns:a16="http://schemas.microsoft.com/office/drawing/2014/main" id="{5C067140-0CCB-400A-BF9E-8282611D09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1490" y="192913"/>
            <a:ext cx="2056545" cy="1371029"/>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pic>
        <p:nvPicPr>
          <p:cNvPr id="7170" name="Picture 2" descr="Iren Gule - Contact">
            <a:extLst>
              <a:ext uri="{FF2B5EF4-FFF2-40B4-BE49-F238E27FC236}">
                <a16:creationId xmlns:a16="http://schemas.microsoft.com/office/drawing/2014/main" id="{D41976B4-DC9F-4D1B-82E9-61F4775CDF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2620" y="5442224"/>
            <a:ext cx="418250" cy="4182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6">
            <a:extLst>
              <a:ext uri="{FF2B5EF4-FFF2-40B4-BE49-F238E27FC236}">
                <a16:creationId xmlns:a16="http://schemas.microsoft.com/office/drawing/2014/main" id="{42F0E311-438B-4833-B756-4067C26F2ADD}"/>
              </a:ext>
            </a:extLst>
          </p:cNvPr>
          <p:cNvSpPr txBox="1">
            <a:spLocks/>
          </p:cNvSpPr>
          <p:nvPr/>
        </p:nvSpPr>
        <p:spPr>
          <a:xfrm>
            <a:off x="7002320" y="5530968"/>
            <a:ext cx="4533900" cy="5032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b="0" kern="1200" cap="all" baseline="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cap="none" dirty="0" err="1"/>
              <a:t>Jennifer_stubb</a:t>
            </a:r>
            <a:endParaRPr lang="en-US" sz="2300" cap="none" dirty="0"/>
          </a:p>
        </p:txBody>
      </p:sp>
    </p:spTree>
    <p:extLst>
      <p:ext uri="{BB962C8B-B14F-4D97-AF65-F5344CB8AC3E}">
        <p14:creationId xmlns:p14="http://schemas.microsoft.com/office/powerpoint/2010/main" val="1124779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08B8-3DB3-4637-AE23-B8DB96D9FCEC}"/>
              </a:ext>
            </a:extLst>
          </p:cNvPr>
          <p:cNvSpPr>
            <a:spLocks noGrp="1"/>
          </p:cNvSpPr>
          <p:nvPr>
            <p:ph type="ctrTitle"/>
          </p:nvPr>
        </p:nvSpPr>
        <p:spPr>
          <a:xfrm>
            <a:off x="6133562" y="2423356"/>
            <a:ext cx="6161276" cy="1153834"/>
          </a:xfrm>
        </p:spPr>
        <p:txBody>
          <a:bodyPr/>
          <a:lstStyle/>
          <a:p>
            <a:pPr algn="ctr"/>
            <a:r>
              <a:rPr lang="en-US" sz="5200" dirty="0">
                <a:solidFill>
                  <a:srgbClr val="FFC000"/>
                </a:solidFill>
              </a:rPr>
              <a:t>Go for the Gold!</a:t>
            </a:r>
          </a:p>
        </p:txBody>
      </p:sp>
      <p:sp>
        <p:nvSpPr>
          <p:cNvPr id="3" name="Subtitle 2">
            <a:extLst>
              <a:ext uri="{FF2B5EF4-FFF2-40B4-BE49-F238E27FC236}">
                <a16:creationId xmlns:a16="http://schemas.microsoft.com/office/drawing/2014/main" id="{2198AA37-E298-4CD8-9F0F-2123ACFD9653}"/>
              </a:ext>
            </a:extLst>
          </p:cNvPr>
          <p:cNvSpPr>
            <a:spLocks noGrp="1"/>
          </p:cNvSpPr>
          <p:nvPr>
            <p:ph type="subTitle" idx="1"/>
          </p:nvPr>
        </p:nvSpPr>
        <p:spPr>
          <a:xfrm>
            <a:off x="6379764" y="3429000"/>
            <a:ext cx="5812236" cy="1462114"/>
          </a:xfrm>
        </p:spPr>
        <p:txBody>
          <a:bodyPr/>
          <a:lstStyle/>
          <a:p>
            <a:pPr>
              <a:lnSpc>
                <a:spcPct val="100000"/>
              </a:lnSpc>
              <a:spcBef>
                <a:spcPts val="0"/>
              </a:spcBef>
            </a:pPr>
            <a:r>
              <a:rPr lang="en-US" sz="2400" cap="none" dirty="0"/>
              <a:t>Current, Trendy, and Medal Winning </a:t>
            </a:r>
          </a:p>
          <a:p>
            <a:pPr>
              <a:lnSpc>
                <a:spcPct val="100000"/>
              </a:lnSpc>
              <a:spcBef>
                <a:spcPts val="0"/>
              </a:spcBef>
            </a:pPr>
            <a:r>
              <a:rPr lang="en-US" sz="2400" cap="none" dirty="0"/>
              <a:t>Content for Your Business Classroom</a:t>
            </a:r>
          </a:p>
        </p:txBody>
      </p:sp>
      <p:pic>
        <p:nvPicPr>
          <p:cNvPr id="10" name="Picture Placeholder 9">
            <a:extLst>
              <a:ext uri="{FF2B5EF4-FFF2-40B4-BE49-F238E27FC236}">
                <a16:creationId xmlns:a16="http://schemas.microsoft.com/office/drawing/2014/main" id="{ABD7F97D-15E8-4032-B615-0562046B7542}"/>
              </a:ext>
            </a:extLst>
          </p:cNvPr>
          <p:cNvPicPr>
            <a:picLocks noGrp="1" noChangeAspect="1"/>
          </p:cNvPicPr>
          <p:nvPr>
            <p:ph type="pic" sz="quarter" idx="10"/>
          </p:nvPr>
        </p:nvPicPr>
        <p:blipFill rotWithShape="1">
          <a:blip r:embed="rId3"/>
          <a:srcRect l="9700" r="32512"/>
          <a:stretch/>
        </p:blipFill>
        <p:spPr>
          <a:xfrm>
            <a:off x="767149" y="807187"/>
            <a:ext cx="5291291" cy="5148375"/>
          </a:xfrm>
          <a:prstGeom prst="ellipse">
            <a:avLst/>
          </a:prstGeom>
        </p:spPr>
      </p:pic>
      <p:pic>
        <p:nvPicPr>
          <p:cNvPr id="1026" name="Picture 2" descr="Olympic Games Logo - The Best And Worst Olympic Logos of all Time - Glorify">
            <a:extLst>
              <a:ext uri="{FF2B5EF4-FFF2-40B4-BE49-F238E27FC236}">
                <a16:creationId xmlns:a16="http://schemas.microsoft.com/office/drawing/2014/main" id="{15C9BAE4-4502-4257-BD3C-CF9AC95925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6052" y="151148"/>
            <a:ext cx="2074644" cy="1383096"/>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B0DCA41-FDD2-4612-BA81-808E8BEEB5DC}"/>
              </a:ext>
            </a:extLst>
          </p:cNvPr>
          <p:cNvPicPr>
            <a:picLocks noChangeAspect="1"/>
          </p:cNvPicPr>
          <p:nvPr/>
        </p:nvPicPr>
        <p:blipFill>
          <a:blip r:embed="rId5"/>
          <a:stretch>
            <a:fillRect/>
          </a:stretch>
        </p:blipFill>
        <p:spPr>
          <a:xfrm>
            <a:off x="10513433" y="4672326"/>
            <a:ext cx="1525895" cy="2034526"/>
          </a:xfrm>
          <a:prstGeom prst="rect">
            <a:avLst/>
          </a:prstGeom>
          <a:ln>
            <a:solidFill>
              <a:srgbClr val="FFC000"/>
            </a:solidFill>
          </a:ln>
        </p:spPr>
      </p:pic>
      <p:sp>
        <p:nvSpPr>
          <p:cNvPr id="11" name="Subtitle 2">
            <a:extLst>
              <a:ext uri="{FF2B5EF4-FFF2-40B4-BE49-F238E27FC236}">
                <a16:creationId xmlns:a16="http://schemas.microsoft.com/office/drawing/2014/main" id="{46AA96FF-40C9-4EDC-9BCE-1578507E9BB9}"/>
              </a:ext>
            </a:extLst>
          </p:cNvPr>
          <p:cNvSpPr txBox="1">
            <a:spLocks/>
          </p:cNvSpPr>
          <p:nvPr/>
        </p:nvSpPr>
        <p:spPr>
          <a:xfrm>
            <a:off x="1285232" y="5060932"/>
            <a:ext cx="9228201" cy="16459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cap="all"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800" b="1" dirty="0"/>
              <a:t>Jennifer Stubblefield</a:t>
            </a:r>
          </a:p>
          <a:p>
            <a:pPr algn="r">
              <a:lnSpc>
                <a:spcPct val="100000"/>
              </a:lnSpc>
              <a:spcBef>
                <a:spcPts val="0"/>
              </a:spcBef>
            </a:pPr>
            <a:r>
              <a:rPr lang="en-US" cap="none" dirty="0" err="1"/>
              <a:t>KBEA</a:t>
            </a:r>
            <a:r>
              <a:rPr lang="en-US" cap="none" dirty="0"/>
              <a:t>/SBEA Membership Director</a:t>
            </a:r>
          </a:p>
          <a:p>
            <a:pPr algn="r">
              <a:lnSpc>
                <a:spcPct val="100000"/>
              </a:lnSpc>
              <a:spcBef>
                <a:spcPts val="0"/>
              </a:spcBef>
            </a:pPr>
            <a:r>
              <a:rPr lang="en-US" cap="none" dirty="0" err="1"/>
              <a:t>KBEA</a:t>
            </a:r>
            <a:r>
              <a:rPr lang="en-US" cap="none" dirty="0"/>
              <a:t> President-elect</a:t>
            </a:r>
          </a:p>
          <a:p>
            <a:pPr algn="r">
              <a:lnSpc>
                <a:spcPct val="100000"/>
              </a:lnSpc>
              <a:spcBef>
                <a:spcPts val="0"/>
              </a:spcBef>
            </a:pPr>
            <a:r>
              <a:rPr lang="en-US" i="1" cap="none" dirty="0"/>
              <a:t>Retired</a:t>
            </a:r>
            <a:r>
              <a:rPr lang="en-US" cap="none" dirty="0"/>
              <a:t> Business Teacher</a:t>
            </a:r>
          </a:p>
          <a:p>
            <a:pPr algn="r">
              <a:lnSpc>
                <a:spcPct val="100000"/>
              </a:lnSpc>
              <a:spcBef>
                <a:spcPts val="0"/>
              </a:spcBef>
            </a:pPr>
            <a:r>
              <a:rPr lang="en-US" cap="none" dirty="0"/>
              <a:t>Calloway County High School</a:t>
            </a:r>
          </a:p>
        </p:txBody>
      </p:sp>
    </p:spTree>
    <p:extLst>
      <p:ext uri="{BB962C8B-B14F-4D97-AF65-F5344CB8AC3E}">
        <p14:creationId xmlns:p14="http://schemas.microsoft.com/office/powerpoint/2010/main" val="2427948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4C2A7-EC84-4D8C-9CA2-F6AE46F51FB6}"/>
              </a:ext>
            </a:extLst>
          </p:cNvPr>
          <p:cNvSpPr>
            <a:spLocks noGrp="1"/>
          </p:cNvSpPr>
          <p:nvPr>
            <p:ph type="title"/>
          </p:nvPr>
        </p:nvSpPr>
        <p:spPr/>
        <p:txBody>
          <a:bodyPr/>
          <a:lstStyle/>
          <a:p>
            <a:r>
              <a:rPr lang="en-US" dirty="0"/>
              <a:t>Relationship &amp; Networking Time</a:t>
            </a:r>
          </a:p>
        </p:txBody>
      </p:sp>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2139388" y="1154832"/>
            <a:ext cx="7900525" cy="377635"/>
          </a:xfrm>
        </p:spPr>
        <p:txBody>
          <a:bodyPr/>
          <a:lstStyle/>
          <a:p>
            <a:r>
              <a:rPr lang="en-US" dirty="0"/>
              <a:t>Conference 101-you get get to know your fellow attendees! #priceless</a:t>
            </a:r>
          </a:p>
          <a:p>
            <a:endParaRPr lang="en-US" dirty="0"/>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rotWithShape="1">
          <a:blip r:embed="rId3"/>
          <a:srcRect l="5781" t="14103" r="16534" b="6971"/>
          <a:stretch/>
        </p:blipFill>
        <p:spPr>
          <a:xfrm>
            <a:off x="1835186" y="1532467"/>
            <a:ext cx="8317776" cy="5632373"/>
          </a:xfrm>
        </p:spPr>
      </p:pic>
      <p:sp>
        <p:nvSpPr>
          <p:cNvPr id="4" name="Slide Number Placeholder 3">
            <a:extLst>
              <a:ext uri="{FF2B5EF4-FFF2-40B4-BE49-F238E27FC236}">
                <a16:creationId xmlns:a16="http://schemas.microsoft.com/office/drawing/2014/main" id="{D66E959E-B23F-467A-9B6E-30F9EE969EC2}"/>
              </a:ext>
            </a:extLst>
          </p:cNvPr>
          <p:cNvSpPr>
            <a:spLocks noGrp="1"/>
          </p:cNvSpPr>
          <p:nvPr>
            <p:ph type="sldNum" sz="quarter" idx="12"/>
          </p:nvPr>
        </p:nvSpPr>
        <p:spPr/>
        <p:txBody>
          <a:bodyPr/>
          <a:lstStyle/>
          <a:p>
            <a:fld id="{9EC71654-96A5-4280-94F3-931C61A9F92C}" type="slidenum">
              <a:rPr lang="en-US" smtClean="0"/>
              <a:pPr/>
              <a:t>3</a:t>
            </a:fld>
            <a:endParaRPr lang="en-US" dirty="0"/>
          </a:p>
        </p:txBody>
      </p:sp>
      <p:sp>
        <p:nvSpPr>
          <p:cNvPr id="5" name="Rectangle 4">
            <a:extLst>
              <a:ext uri="{FF2B5EF4-FFF2-40B4-BE49-F238E27FC236}">
                <a16:creationId xmlns:a16="http://schemas.microsoft.com/office/drawing/2014/main" id="{F6327EE8-DB85-4919-A1F6-151177CC1BC2}"/>
              </a:ext>
            </a:extLst>
          </p:cNvPr>
          <p:cNvSpPr/>
          <p:nvPr/>
        </p:nvSpPr>
        <p:spPr>
          <a:xfrm>
            <a:off x="165100" y="5858933"/>
            <a:ext cx="1617134" cy="8847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10">
            <a:extLst>
              <a:ext uri="{FF2B5EF4-FFF2-40B4-BE49-F238E27FC236}">
                <a16:creationId xmlns:a16="http://schemas.microsoft.com/office/drawing/2014/main" id="{C28B014E-E51A-4E0D-B63D-D1346FAD688C}"/>
              </a:ext>
            </a:extLst>
          </p:cNvPr>
          <p:cNvPicPr>
            <a:picLocks noChangeAspect="1"/>
          </p:cNvPicPr>
          <p:nvPr/>
        </p:nvPicPr>
        <p:blipFill rotWithShape="1">
          <a:blip r:embed="rId4"/>
          <a:srcRect l="1502" t="22917" r="817" b="7179"/>
          <a:stretch/>
        </p:blipFill>
        <p:spPr>
          <a:xfrm>
            <a:off x="4055533" y="1910102"/>
            <a:ext cx="3725333" cy="3554647"/>
          </a:xfrm>
          <a:prstGeom prst="roundRect">
            <a:avLst/>
          </a:prstGeom>
          <a:solidFill>
            <a:schemeClr val="bg2"/>
          </a:solidFill>
        </p:spPr>
      </p:pic>
      <p:sp>
        <p:nvSpPr>
          <p:cNvPr id="6" name="TextBox 5">
            <a:extLst>
              <a:ext uri="{FF2B5EF4-FFF2-40B4-BE49-F238E27FC236}">
                <a16:creationId xmlns:a16="http://schemas.microsoft.com/office/drawing/2014/main" id="{76C27FE9-3BC0-47B9-B8A9-B4CE624A4485}"/>
              </a:ext>
            </a:extLst>
          </p:cNvPr>
          <p:cNvSpPr txBox="1"/>
          <p:nvPr/>
        </p:nvSpPr>
        <p:spPr>
          <a:xfrm>
            <a:off x="844549" y="5624742"/>
            <a:ext cx="10147300" cy="830997"/>
          </a:xfrm>
          <a:prstGeom prst="rect">
            <a:avLst/>
          </a:prstGeom>
          <a:noFill/>
        </p:spPr>
        <p:txBody>
          <a:bodyPr wrap="square" rtlCol="0">
            <a:spAutoFit/>
          </a:bodyPr>
          <a:lstStyle/>
          <a:p>
            <a:pPr algn="ctr"/>
            <a:r>
              <a:rPr lang="en-US" sz="2400" dirty="0">
                <a:solidFill>
                  <a:schemeClr val="bg1"/>
                </a:solidFill>
                <a:latin typeface="Abadi" panose="020B0604020104020204" pitchFamily="34" charset="0"/>
              </a:rPr>
              <a:t>Customer Success Manager </a:t>
            </a:r>
          </a:p>
          <a:p>
            <a:pPr algn="ctr"/>
            <a:r>
              <a:rPr lang="en-US" sz="2400" dirty="0" err="1">
                <a:solidFill>
                  <a:schemeClr val="bg1"/>
                </a:solidFill>
                <a:latin typeface="Abadi" panose="020B0604020104020204" pitchFamily="34" charset="0"/>
              </a:rPr>
              <a:t>Certiport</a:t>
            </a:r>
            <a:r>
              <a:rPr lang="en-US" sz="2400" dirty="0">
                <a:solidFill>
                  <a:schemeClr val="bg1"/>
                </a:solidFill>
                <a:latin typeface="Abadi" panose="020B0604020104020204" pitchFamily="34" charset="0"/>
              </a:rPr>
              <a:t>, Inc., A Pearson VUE Company, American Fork, Utah</a:t>
            </a:r>
          </a:p>
        </p:txBody>
      </p:sp>
    </p:spTree>
    <p:extLst>
      <p:ext uri="{BB962C8B-B14F-4D97-AF65-F5344CB8AC3E}">
        <p14:creationId xmlns:p14="http://schemas.microsoft.com/office/powerpoint/2010/main" val="318753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50832-0B36-43C5-98EC-4CD165D78718}"/>
              </a:ext>
            </a:extLst>
          </p:cNvPr>
          <p:cNvSpPr>
            <a:spLocks noGrp="1"/>
          </p:cNvSpPr>
          <p:nvPr>
            <p:ph type="title"/>
          </p:nvPr>
        </p:nvSpPr>
        <p:spPr>
          <a:xfrm>
            <a:off x="500440" y="530591"/>
            <a:ext cx="4937211" cy="1325563"/>
          </a:xfrm>
        </p:spPr>
        <p:txBody>
          <a:bodyPr/>
          <a:lstStyle/>
          <a:p>
            <a:r>
              <a:rPr lang="en-US" sz="3600" cap="none" dirty="0"/>
              <a:t>What is different about business education’s content?</a:t>
            </a:r>
            <a:br>
              <a:rPr lang="en-US" sz="3600" cap="none" dirty="0"/>
            </a:br>
            <a:r>
              <a:rPr lang="en-US" sz="1800" cap="none" dirty="0"/>
              <a:t>(when compared to other fields)</a:t>
            </a:r>
            <a:br>
              <a:rPr lang="en-US" cap="none" dirty="0"/>
            </a:br>
            <a:endParaRPr lang="en-US" cap="none" dirty="0"/>
          </a:p>
        </p:txBody>
      </p:sp>
      <p:sp>
        <p:nvSpPr>
          <p:cNvPr id="3" name="Content Placeholder 2">
            <a:extLst>
              <a:ext uri="{FF2B5EF4-FFF2-40B4-BE49-F238E27FC236}">
                <a16:creationId xmlns:a16="http://schemas.microsoft.com/office/drawing/2014/main" id="{552A9C73-06ED-419B-81B5-491CBFC22330}"/>
              </a:ext>
            </a:extLst>
          </p:cNvPr>
          <p:cNvSpPr>
            <a:spLocks noGrp="1"/>
          </p:cNvSpPr>
          <p:nvPr>
            <p:ph idx="1"/>
          </p:nvPr>
        </p:nvSpPr>
        <p:spPr>
          <a:xfrm>
            <a:off x="500440" y="2448544"/>
            <a:ext cx="3991476" cy="1264592"/>
          </a:xfrm>
        </p:spPr>
        <p:txBody>
          <a:bodyPr/>
          <a:lstStyle/>
          <a:p>
            <a:pPr marL="0" indent="0">
              <a:buNone/>
            </a:pPr>
            <a:r>
              <a:rPr lang="en-US" sz="2800" dirty="0"/>
              <a:t>While foundationally it stays the same, our content is in…</a:t>
            </a:r>
          </a:p>
          <a:p>
            <a:pPr marL="0" indent="0">
              <a:buNone/>
            </a:pPr>
            <a:endParaRPr lang="en-US" sz="1800" dirty="0"/>
          </a:p>
        </p:txBody>
      </p:sp>
      <p:pic>
        <p:nvPicPr>
          <p:cNvPr id="7" name="Picture Placeholder 6" descr="skycrapers">
            <a:extLst>
              <a:ext uri="{FF2B5EF4-FFF2-40B4-BE49-F238E27FC236}">
                <a16:creationId xmlns:a16="http://schemas.microsoft.com/office/drawing/2014/main" id="{A241642C-CB49-4AA1-9EAD-3BCEA280B5B6}"/>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a:lstStyle/>
          <a:p>
            <a:fld id="{9EC71654-96A5-4280-94F3-931C61A9F92C}" type="slidenum">
              <a:rPr lang="en-US" smtClean="0"/>
              <a:pPr/>
              <a:t>4</a:t>
            </a:fld>
            <a:endParaRPr lang="en-US" dirty="0"/>
          </a:p>
        </p:txBody>
      </p:sp>
      <p:pic>
        <p:nvPicPr>
          <p:cNvPr id="6" name="Picture 2" descr="Olympic Games Logo - The Best And Worst Olympic Logos of all Time - Glorify">
            <a:extLst>
              <a:ext uri="{FF2B5EF4-FFF2-40B4-BE49-F238E27FC236}">
                <a16:creationId xmlns:a16="http://schemas.microsoft.com/office/drawing/2014/main" id="{BD2AC237-CD38-4E97-A161-53514FE02D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00" y="5881832"/>
            <a:ext cx="1336730" cy="891153"/>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B12FB1-D8E1-481D-9112-090956A8038D}"/>
              </a:ext>
            </a:extLst>
          </p:cNvPr>
          <p:cNvSpPr txBox="1"/>
          <p:nvPr/>
        </p:nvSpPr>
        <p:spPr>
          <a:xfrm>
            <a:off x="1772540" y="3547814"/>
            <a:ext cx="3888610" cy="523220"/>
          </a:xfrm>
          <a:prstGeom prst="rect">
            <a:avLst/>
          </a:prstGeom>
          <a:noFill/>
        </p:spPr>
        <p:txBody>
          <a:bodyPr wrap="square" rtlCol="0">
            <a:spAutoFit/>
          </a:bodyPr>
          <a:lstStyle/>
          <a:p>
            <a:r>
              <a:rPr lang="en-US" sz="2800" dirty="0">
                <a:latin typeface="Abadi" panose="020B0604020104020204" pitchFamily="34" charset="0"/>
              </a:rPr>
              <a:t>Constant Motion</a:t>
            </a:r>
          </a:p>
        </p:txBody>
      </p:sp>
      <p:sp>
        <p:nvSpPr>
          <p:cNvPr id="10" name="TextBox 9">
            <a:extLst>
              <a:ext uri="{FF2B5EF4-FFF2-40B4-BE49-F238E27FC236}">
                <a16:creationId xmlns:a16="http://schemas.microsoft.com/office/drawing/2014/main" id="{03C964C0-E4D9-4DED-BF8F-7B5C234427D4}"/>
              </a:ext>
            </a:extLst>
          </p:cNvPr>
          <p:cNvSpPr txBox="1"/>
          <p:nvPr/>
        </p:nvSpPr>
        <p:spPr>
          <a:xfrm>
            <a:off x="7573505" y="5779417"/>
            <a:ext cx="4298197" cy="923330"/>
          </a:xfrm>
          <a:prstGeom prst="rect">
            <a:avLst/>
          </a:prstGeom>
          <a:noFill/>
        </p:spPr>
        <p:txBody>
          <a:bodyPr wrap="square" rtlCol="0">
            <a:spAutoFit/>
          </a:bodyPr>
          <a:lstStyle/>
          <a:p>
            <a:pPr algn="ctr"/>
            <a:r>
              <a:rPr lang="en-US" dirty="0"/>
              <a:t>Personally…that is one of the reasons </a:t>
            </a:r>
          </a:p>
          <a:p>
            <a:pPr algn="ctr"/>
            <a:r>
              <a:rPr lang="en-US" dirty="0"/>
              <a:t>why I love what I teach!  </a:t>
            </a:r>
          </a:p>
          <a:p>
            <a:pPr algn="ctr"/>
            <a:r>
              <a:rPr lang="en-US" dirty="0"/>
              <a:t>Never a dull moment!</a:t>
            </a:r>
          </a:p>
        </p:txBody>
      </p:sp>
    </p:spTree>
    <p:extLst>
      <p:ext uri="{BB962C8B-B14F-4D97-AF65-F5344CB8AC3E}">
        <p14:creationId xmlns:p14="http://schemas.microsoft.com/office/powerpoint/2010/main" val="43356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20" presetClass="path" presetSubtype="0" repeatCount="3000" accel="50000" decel="50000" autoRev="1" fill="hold" grpId="0" nodeType="withEffect">
                                  <p:stCondLst>
                                    <p:cond delay="0"/>
                                  </p:stCondLst>
                                  <p:childTnLst>
                                    <p:animMotion origin="layout" path="M -0.07617 0.08681 C -0.07617 0.05996 -0.05365 0.0382 -0.02591 0.0382 L 0.09075 0.0382 C 0.11849 0.0382 0.14114 0.05996 0.14114 0.08681 L 0.14114 0.19746 C 0.14114 0.22408 0.11849 0.24699 0.09075 0.24699 L -0.02591 0.24699 C -0.05365 0.24699 -0.07617 0.22408 -0.07617 0.19746 L -0.07617 0.08681 Z " pathEditMode="relative" rAng="0" ptsTypes="AAAAAAAAA">
                                      <p:cBhvr>
                                        <p:cTn id="10" dur="4500" fill="hold"/>
                                        <p:tgtEl>
                                          <p:spTgt spid="5"/>
                                        </p:tgtEl>
                                        <p:attrNameLst>
                                          <p:attrName>ppt_x</p:attrName>
                                          <p:attrName>ppt_y</p:attrName>
                                        </p:attrNameLst>
                                      </p:cBhvr>
                                      <p:rCtr x="10859" y="5579"/>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5" grpId="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50832-0B36-43C5-98EC-4CD165D78718}"/>
              </a:ext>
            </a:extLst>
          </p:cNvPr>
          <p:cNvSpPr>
            <a:spLocks noGrp="1"/>
          </p:cNvSpPr>
          <p:nvPr>
            <p:ph type="title"/>
          </p:nvPr>
        </p:nvSpPr>
        <p:spPr>
          <a:xfrm>
            <a:off x="490107" y="876720"/>
            <a:ext cx="4937211" cy="1325563"/>
          </a:xfrm>
        </p:spPr>
        <p:txBody>
          <a:bodyPr/>
          <a:lstStyle/>
          <a:p>
            <a:r>
              <a:rPr lang="en-US" sz="3600" cap="none" dirty="0"/>
              <a:t>What happens if we don’t stay current and teach trends in the business world?</a:t>
            </a:r>
            <a:br>
              <a:rPr lang="en-US" dirty="0"/>
            </a:br>
            <a:endParaRPr lang="en-US" dirty="0"/>
          </a:p>
        </p:txBody>
      </p:sp>
      <p:pic>
        <p:nvPicPr>
          <p:cNvPr id="7" name="Picture Placeholder 6">
            <a:extLst>
              <a:ext uri="{FF2B5EF4-FFF2-40B4-BE49-F238E27FC236}">
                <a16:creationId xmlns:a16="http://schemas.microsoft.com/office/drawing/2014/main" id="{A241642C-CB49-4AA1-9EAD-3BCEA280B5B6}"/>
              </a:ext>
            </a:extLst>
          </p:cNvPr>
          <p:cNvPicPr>
            <a:picLocks noGrp="1" noChangeAspect="1"/>
          </p:cNvPicPr>
          <p:nvPr>
            <p:ph type="pic" sz="quarter" idx="13"/>
          </p:nvPr>
        </p:nvPicPr>
        <p:blipFill rotWithShape="1">
          <a:blip r:embed="rId3">
            <a:extLst>
              <a:ext uri="{837473B0-CC2E-450A-ABE3-18F120FF3D39}">
                <a1611:picAttrSrcUrl xmlns:a1611="http://schemas.microsoft.com/office/drawing/2016/11/main" r:id="rId4"/>
              </a:ext>
            </a:extLst>
          </a:blip>
          <a:srcRect l="9623" r="17651"/>
          <a:stretch/>
        </p:blipFill>
        <p:spPr>
          <a:xfrm>
            <a:off x="6948863" y="-689586"/>
            <a:ext cx="6309360" cy="5783737"/>
          </a:xfrm>
          <a:prstGeom prst="ellipse">
            <a:avLst/>
          </a:prstGeom>
        </p:spPr>
      </p:pic>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a:lstStyle/>
          <a:p>
            <a:fld id="{9EC71654-96A5-4280-94F3-931C61A9F92C}" type="slidenum">
              <a:rPr lang="en-US" smtClean="0"/>
              <a:pPr/>
              <a:t>5</a:t>
            </a:fld>
            <a:endParaRPr lang="en-US" dirty="0"/>
          </a:p>
        </p:txBody>
      </p:sp>
      <p:pic>
        <p:nvPicPr>
          <p:cNvPr id="6" name="Picture 2" descr="Olympic Games Logo - The Best And Worst Olympic Logos of all Time - Glorify">
            <a:extLst>
              <a:ext uri="{FF2B5EF4-FFF2-40B4-BE49-F238E27FC236}">
                <a16:creationId xmlns:a16="http://schemas.microsoft.com/office/drawing/2014/main" id="{BD2AC237-CD38-4E97-A161-53514FE02D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00" y="5881832"/>
            <a:ext cx="1336730" cy="891153"/>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3C964C0-E4D9-4DED-BF8F-7B5C234427D4}"/>
              </a:ext>
            </a:extLst>
          </p:cNvPr>
          <p:cNvSpPr txBox="1"/>
          <p:nvPr/>
        </p:nvSpPr>
        <p:spPr>
          <a:xfrm>
            <a:off x="7752582" y="5266961"/>
            <a:ext cx="4355024" cy="400110"/>
          </a:xfrm>
          <a:prstGeom prst="rect">
            <a:avLst/>
          </a:prstGeom>
          <a:noFill/>
        </p:spPr>
        <p:txBody>
          <a:bodyPr wrap="square" rtlCol="0">
            <a:spAutoFit/>
          </a:bodyPr>
          <a:lstStyle/>
          <a:p>
            <a:pPr algn="ctr"/>
            <a:r>
              <a:rPr lang="en-US" sz="2000" dirty="0"/>
              <a:t>Who will ultimately be impacted?</a:t>
            </a:r>
          </a:p>
        </p:txBody>
      </p:sp>
    </p:spTree>
    <p:extLst>
      <p:ext uri="{BB962C8B-B14F-4D97-AF65-F5344CB8AC3E}">
        <p14:creationId xmlns:p14="http://schemas.microsoft.com/office/powerpoint/2010/main" val="176121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FCA16-8D78-4A87-9023-708458E3A4F3}"/>
              </a:ext>
            </a:extLst>
          </p:cNvPr>
          <p:cNvSpPr>
            <a:spLocks noGrp="1"/>
          </p:cNvSpPr>
          <p:nvPr>
            <p:ph type="title"/>
          </p:nvPr>
        </p:nvSpPr>
        <p:spPr>
          <a:xfrm>
            <a:off x="524454" y="-245274"/>
            <a:ext cx="11150600" cy="920336"/>
          </a:xfrm>
        </p:spPr>
        <p:txBody>
          <a:bodyPr/>
          <a:lstStyle/>
          <a:p>
            <a:r>
              <a:rPr lang="en-US" sz="3600" cap="none" dirty="0"/>
              <a:t>So, how do we stay current?</a:t>
            </a:r>
          </a:p>
        </p:txBody>
      </p:sp>
      <p:pic>
        <p:nvPicPr>
          <p:cNvPr id="17" name="Picture Placeholder 16" descr="man posing for portrait">
            <a:extLst>
              <a:ext uri="{FF2B5EF4-FFF2-40B4-BE49-F238E27FC236}">
                <a16:creationId xmlns:a16="http://schemas.microsoft.com/office/drawing/2014/main" id="{CBB1FBB7-8048-6F41-A39C-61BDC2D38BFE}"/>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p:pic>
      <p:sp>
        <p:nvSpPr>
          <p:cNvPr id="9" name="Content Placeholder 8">
            <a:extLst>
              <a:ext uri="{FF2B5EF4-FFF2-40B4-BE49-F238E27FC236}">
                <a16:creationId xmlns:a16="http://schemas.microsoft.com/office/drawing/2014/main" id="{D66C6D21-6780-4D8A-9B6F-582E0BD2DC2E}"/>
              </a:ext>
            </a:extLst>
          </p:cNvPr>
          <p:cNvSpPr>
            <a:spLocks noGrp="1"/>
          </p:cNvSpPr>
          <p:nvPr>
            <p:ph idx="17"/>
          </p:nvPr>
        </p:nvSpPr>
        <p:spPr/>
        <p:txBody>
          <a:bodyPr/>
          <a:lstStyle/>
          <a:p>
            <a:r>
              <a:rPr lang="en-US" dirty="0">
                <a:solidFill>
                  <a:schemeClr val="accent6"/>
                </a:solidFill>
              </a:rPr>
              <a:t>Read/Watch/Listen</a:t>
            </a:r>
          </a:p>
        </p:txBody>
      </p:sp>
      <p:sp>
        <p:nvSpPr>
          <p:cNvPr id="8" name="Content Placeholder 7">
            <a:extLst>
              <a:ext uri="{FF2B5EF4-FFF2-40B4-BE49-F238E27FC236}">
                <a16:creationId xmlns:a16="http://schemas.microsoft.com/office/drawing/2014/main" id="{5935AC4D-C17D-4827-B693-43A34920A5FD}"/>
              </a:ext>
            </a:extLst>
          </p:cNvPr>
          <p:cNvSpPr>
            <a:spLocks noGrp="1"/>
          </p:cNvSpPr>
          <p:nvPr>
            <p:ph idx="1"/>
          </p:nvPr>
        </p:nvSpPr>
        <p:spPr/>
        <p:txBody>
          <a:bodyPr/>
          <a:lstStyle/>
          <a:p>
            <a:r>
              <a:rPr lang="en-US" sz="2000" dirty="0"/>
              <a:t>Subscribe, Podcasts, LinkedIn, </a:t>
            </a:r>
            <a:r>
              <a:rPr lang="en-US" sz="2000" i="1" dirty="0"/>
              <a:t>The Morning Brew</a:t>
            </a:r>
            <a:r>
              <a:rPr lang="en-US" sz="2000" dirty="0"/>
              <a:t>, Ted Talks, Social Media – Follow Movers and Shakers </a:t>
            </a:r>
          </a:p>
          <a:p>
            <a:endParaRPr lang="en-US" sz="2000" dirty="0"/>
          </a:p>
        </p:txBody>
      </p:sp>
      <p:pic>
        <p:nvPicPr>
          <p:cNvPr id="19" name="Picture Placeholder 18" descr="woman posing for portrait while texting">
            <a:extLst>
              <a:ext uri="{FF2B5EF4-FFF2-40B4-BE49-F238E27FC236}">
                <a16:creationId xmlns:a16="http://schemas.microsoft.com/office/drawing/2014/main" id="{9F61DE0B-ECF7-B74B-80E5-B602A86B8F81}"/>
              </a:ext>
            </a:extLst>
          </p:cNvPr>
          <p:cNvPicPr>
            <a:picLocks noGrp="1" noChangeAspect="1"/>
          </p:cNvPicPr>
          <p:nvPr>
            <p:ph type="pic" sz="quarter" idx="14"/>
          </p:nvPr>
        </p:nvPicPr>
        <p:blipFill>
          <a:blip r:embed="rId4">
            <a:extLst>
              <a:ext uri="{28A0092B-C50C-407E-A947-70E740481C1C}">
                <a14:useLocalDpi xmlns:a14="http://schemas.microsoft.com/office/drawing/2010/main"/>
              </a:ext>
            </a:extLst>
          </a:blip>
          <a:srcRect/>
          <a:stretch>
            <a:fillRect/>
          </a:stretch>
        </p:blipFill>
        <p:spPr/>
      </p:pic>
      <p:sp>
        <p:nvSpPr>
          <p:cNvPr id="11" name="Content Placeholder 10">
            <a:extLst>
              <a:ext uri="{FF2B5EF4-FFF2-40B4-BE49-F238E27FC236}">
                <a16:creationId xmlns:a16="http://schemas.microsoft.com/office/drawing/2014/main" id="{90DE57B2-448D-4C8D-8B9C-FFDDFB0A9208}"/>
              </a:ext>
            </a:extLst>
          </p:cNvPr>
          <p:cNvSpPr>
            <a:spLocks noGrp="1"/>
          </p:cNvSpPr>
          <p:nvPr>
            <p:ph idx="19"/>
          </p:nvPr>
        </p:nvSpPr>
        <p:spPr/>
        <p:txBody>
          <a:bodyPr/>
          <a:lstStyle/>
          <a:p>
            <a:r>
              <a:rPr lang="en-US" dirty="0">
                <a:solidFill>
                  <a:schemeClr val="accent6"/>
                </a:solidFill>
              </a:rPr>
              <a:t>network</a:t>
            </a:r>
          </a:p>
        </p:txBody>
      </p:sp>
      <p:sp>
        <p:nvSpPr>
          <p:cNvPr id="10" name="Content Placeholder 9">
            <a:extLst>
              <a:ext uri="{FF2B5EF4-FFF2-40B4-BE49-F238E27FC236}">
                <a16:creationId xmlns:a16="http://schemas.microsoft.com/office/drawing/2014/main" id="{CCF1405A-05DA-4553-A7B3-B9592963C6B1}"/>
              </a:ext>
            </a:extLst>
          </p:cNvPr>
          <p:cNvSpPr>
            <a:spLocks noGrp="1"/>
          </p:cNvSpPr>
          <p:nvPr>
            <p:ph idx="18"/>
          </p:nvPr>
        </p:nvSpPr>
        <p:spPr/>
        <p:txBody>
          <a:bodyPr/>
          <a:lstStyle/>
          <a:p>
            <a:r>
              <a:rPr lang="en-US" sz="2000" dirty="0"/>
              <a:t>Build Relationships, LinkedIn, Chamber of Commerce, FBLA</a:t>
            </a:r>
          </a:p>
          <a:p>
            <a:endParaRPr lang="en-US" sz="2000" dirty="0"/>
          </a:p>
        </p:txBody>
      </p:sp>
      <p:pic>
        <p:nvPicPr>
          <p:cNvPr id="21" name="Picture Placeholder 20" descr="man laughing and looking down">
            <a:extLst>
              <a:ext uri="{FF2B5EF4-FFF2-40B4-BE49-F238E27FC236}">
                <a16:creationId xmlns:a16="http://schemas.microsoft.com/office/drawing/2014/main" id="{007C99FF-D296-8544-B04B-EA1DBB457808}"/>
              </a:ext>
            </a:extLst>
          </p:cNvPr>
          <p:cNvPicPr>
            <a:picLocks noGrp="1" noChangeAspect="1"/>
          </p:cNvPicPr>
          <p:nvPr>
            <p:ph type="pic" sz="quarter" idx="15"/>
          </p:nvPr>
        </p:nvPicPr>
        <p:blipFill>
          <a:blip r:embed="rId5">
            <a:extLst>
              <a:ext uri="{28A0092B-C50C-407E-A947-70E740481C1C}">
                <a14:useLocalDpi xmlns:a14="http://schemas.microsoft.com/office/drawing/2010/main"/>
              </a:ext>
            </a:extLst>
          </a:blip>
          <a:srcRect/>
          <a:stretch>
            <a:fillRect/>
          </a:stretch>
        </p:blipFill>
        <p:spPr/>
      </p:pic>
      <p:sp>
        <p:nvSpPr>
          <p:cNvPr id="13" name="Content Placeholder 12">
            <a:extLst>
              <a:ext uri="{FF2B5EF4-FFF2-40B4-BE49-F238E27FC236}">
                <a16:creationId xmlns:a16="http://schemas.microsoft.com/office/drawing/2014/main" id="{FB9E2175-1C3C-4B3E-A872-A1B7E6D64D52}"/>
              </a:ext>
            </a:extLst>
          </p:cNvPr>
          <p:cNvSpPr>
            <a:spLocks noGrp="1"/>
          </p:cNvSpPr>
          <p:nvPr>
            <p:ph idx="21"/>
          </p:nvPr>
        </p:nvSpPr>
        <p:spPr/>
        <p:txBody>
          <a:bodyPr/>
          <a:lstStyle/>
          <a:p>
            <a:r>
              <a:rPr lang="en-US" dirty="0">
                <a:solidFill>
                  <a:schemeClr val="accent6"/>
                </a:solidFill>
              </a:rPr>
              <a:t>travel</a:t>
            </a:r>
          </a:p>
        </p:txBody>
      </p:sp>
      <p:sp>
        <p:nvSpPr>
          <p:cNvPr id="12" name="Content Placeholder 11">
            <a:extLst>
              <a:ext uri="{FF2B5EF4-FFF2-40B4-BE49-F238E27FC236}">
                <a16:creationId xmlns:a16="http://schemas.microsoft.com/office/drawing/2014/main" id="{780C3E07-3509-4911-AFF9-20EA8F12D0A4}"/>
              </a:ext>
            </a:extLst>
          </p:cNvPr>
          <p:cNvSpPr>
            <a:spLocks noGrp="1"/>
          </p:cNvSpPr>
          <p:nvPr>
            <p:ph idx="20"/>
          </p:nvPr>
        </p:nvSpPr>
        <p:spPr>
          <a:xfrm>
            <a:off x="6215573" y="4052306"/>
            <a:ext cx="2793092" cy="1749005"/>
          </a:xfrm>
        </p:spPr>
        <p:txBody>
          <a:bodyPr/>
          <a:lstStyle/>
          <a:p>
            <a:r>
              <a:rPr lang="en-US" sz="2000" dirty="0"/>
              <a:t>Attend Conferences, Personal Experiences, Field Trips, International, Strangers on Airplanes, Uber Drivers, B&amp;B/</a:t>
            </a:r>
            <a:r>
              <a:rPr lang="en-US" sz="2000" dirty="0" err="1"/>
              <a:t>AirBNB</a:t>
            </a:r>
            <a:r>
              <a:rPr lang="en-US" sz="2000" dirty="0"/>
              <a:t> Business Owners</a:t>
            </a:r>
          </a:p>
          <a:p>
            <a:endParaRPr lang="en-US" sz="2000" dirty="0"/>
          </a:p>
        </p:txBody>
      </p:sp>
      <p:pic>
        <p:nvPicPr>
          <p:cNvPr id="23" name="Picture Placeholder 22" descr="woman posing for portrait">
            <a:extLst>
              <a:ext uri="{FF2B5EF4-FFF2-40B4-BE49-F238E27FC236}">
                <a16:creationId xmlns:a16="http://schemas.microsoft.com/office/drawing/2014/main" id="{A164AE4A-BFE4-F247-8542-C612BD5BFAB9}"/>
              </a:ext>
            </a:extLst>
          </p:cNvPr>
          <p:cNvPicPr>
            <a:picLocks noGrp="1" noChangeAspect="1"/>
          </p:cNvPicPr>
          <p:nvPr>
            <p:ph type="pic" sz="quarter" idx="16"/>
          </p:nvPr>
        </p:nvPicPr>
        <p:blipFill>
          <a:blip r:embed="rId6">
            <a:extLst>
              <a:ext uri="{28A0092B-C50C-407E-A947-70E740481C1C}">
                <a14:useLocalDpi xmlns:a14="http://schemas.microsoft.com/office/drawing/2010/main"/>
              </a:ext>
            </a:extLst>
          </a:blip>
          <a:srcRect/>
          <a:stretch>
            <a:fillRect/>
          </a:stretch>
        </p:blipFill>
        <p:spPr/>
      </p:pic>
      <p:sp>
        <p:nvSpPr>
          <p:cNvPr id="15" name="Content Placeholder 14">
            <a:extLst>
              <a:ext uri="{FF2B5EF4-FFF2-40B4-BE49-F238E27FC236}">
                <a16:creationId xmlns:a16="http://schemas.microsoft.com/office/drawing/2014/main" id="{471C9CF1-70B0-46DB-869F-6DC53668898D}"/>
              </a:ext>
            </a:extLst>
          </p:cNvPr>
          <p:cNvSpPr>
            <a:spLocks noGrp="1"/>
          </p:cNvSpPr>
          <p:nvPr>
            <p:ph idx="23"/>
          </p:nvPr>
        </p:nvSpPr>
        <p:spPr/>
        <p:txBody>
          <a:bodyPr/>
          <a:lstStyle/>
          <a:p>
            <a:r>
              <a:rPr lang="en-US" dirty="0">
                <a:solidFill>
                  <a:schemeClr val="accent6"/>
                </a:solidFill>
              </a:rPr>
              <a:t>Ask the end user</a:t>
            </a:r>
          </a:p>
        </p:txBody>
      </p:sp>
      <p:sp>
        <p:nvSpPr>
          <p:cNvPr id="14" name="Content Placeholder 13">
            <a:extLst>
              <a:ext uri="{FF2B5EF4-FFF2-40B4-BE49-F238E27FC236}">
                <a16:creationId xmlns:a16="http://schemas.microsoft.com/office/drawing/2014/main" id="{4EAA9254-229F-4C3E-B078-B8912E5BBE98}"/>
              </a:ext>
            </a:extLst>
          </p:cNvPr>
          <p:cNvSpPr>
            <a:spLocks noGrp="1"/>
          </p:cNvSpPr>
          <p:nvPr>
            <p:ph idx="22"/>
          </p:nvPr>
        </p:nvSpPr>
        <p:spPr/>
        <p:txBody>
          <a:bodyPr/>
          <a:lstStyle/>
          <a:p>
            <a:r>
              <a:rPr lang="en-US" sz="2000" dirty="0"/>
              <a:t>Local Business Owners, Former Students in the Corporate World, Parents in Business, Software Certifications </a:t>
            </a:r>
          </a:p>
          <a:p>
            <a:endParaRPr lang="en-US" sz="2000" dirty="0"/>
          </a:p>
        </p:txBody>
      </p:sp>
      <p:sp>
        <p:nvSpPr>
          <p:cNvPr id="3" name="Slide Number Placeholder 2">
            <a:extLst>
              <a:ext uri="{FF2B5EF4-FFF2-40B4-BE49-F238E27FC236}">
                <a16:creationId xmlns:a16="http://schemas.microsoft.com/office/drawing/2014/main" id="{C10F7B49-6C9D-4DBF-AD20-9D4CFAB1CBFD}"/>
              </a:ext>
            </a:extLst>
          </p:cNvPr>
          <p:cNvSpPr>
            <a:spLocks noGrp="1"/>
          </p:cNvSpPr>
          <p:nvPr>
            <p:ph type="sldNum" sz="quarter" idx="12"/>
          </p:nvPr>
        </p:nvSpPr>
        <p:spPr/>
        <p:txBody>
          <a:bodyPr/>
          <a:lstStyle/>
          <a:p>
            <a:fld id="{9EC71654-96A5-4280-94F3-931C61A9F92C}" type="slidenum">
              <a:rPr lang="en-US" smtClean="0"/>
              <a:pPr/>
              <a:t>6</a:t>
            </a:fld>
            <a:endParaRPr lang="en-US" dirty="0"/>
          </a:p>
        </p:txBody>
      </p:sp>
      <p:pic>
        <p:nvPicPr>
          <p:cNvPr id="16" name="Picture 2" descr="Olympic Games Logo - The Best And Worst Olympic Logos of all Time - Glorify">
            <a:extLst>
              <a:ext uri="{FF2B5EF4-FFF2-40B4-BE49-F238E27FC236}">
                <a16:creationId xmlns:a16="http://schemas.microsoft.com/office/drawing/2014/main" id="{AF95C367-F115-482F-9DE6-F109F80B18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600" y="5881832"/>
            <a:ext cx="1336730" cy="891153"/>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EC667E4-3EA3-4437-8554-3D98BDBF7FF6}"/>
              </a:ext>
            </a:extLst>
          </p:cNvPr>
          <p:cNvSpPr txBox="1"/>
          <p:nvPr/>
        </p:nvSpPr>
        <p:spPr>
          <a:xfrm>
            <a:off x="2319578" y="6143078"/>
            <a:ext cx="8689383" cy="523220"/>
          </a:xfrm>
          <a:prstGeom prst="rect">
            <a:avLst/>
          </a:prstGeom>
          <a:noFill/>
        </p:spPr>
        <p:txBody>
          <a:bodyPr wrap="square" rtlCol="0">
            <a:spAutoFit/>
          </a:bodyPr>
          <a:lstStyle/>
          <a:p>
            <a:r>
              <a:rPr lang="en-US" sz="2800" dirty="0">
                <a:solidFill>
                  <a:schemeClr val="accent6"/>
                </a:solidFill>
                <a:latin typeface="Abadi" panose="020B0604020104020204" pitchFamily="34" charset="0"/>
              </a:rPr>
              <a:t>Commonality?  You must put forth effort and TIME!</a:t>
            </a:r>
          </a:p>
        </p:txBody>
      </p:sp>
    </p:spTree>
    <p:extLst>
      <p:ext uri="{BB962C8B-B14F-4D97-AF65-F5344CB8AC3E}">
        <p14:creationId xmlns:p14="http://schemas.microsoft.com/office/powerpoint/2010/main" val="43563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8" grpId="0" build="p"/>
      <p:bldP spid="11" grpId="0" build="p"/>
      <p:bldP spid="10" grpId="0" build="p"/>
      <p:bldP spid="13" grpId="0" build="p"/>
      <p:bldP spid="12" grpId="0" build="p"/>
      <p:bldP spid="15" grpId="0" build="p"/>
      <p:bldP spid="14" grpId="0"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20700" y="-245274"/>
            <a:ext cx="11150600" cy="920336"/>
          </a:xfrm>
        </p:spPr>
        <p:txBody>
          <a:bodyPr/>
          <a:lstStyle/>
          <a:p>
            <a:r>
              <a:rPr lang="en-US" sz="3600" cap="none" dirty="0"/>
              <a:t>I’m ready!  You ready?</a:t>
            </a:r>
          </a:p>
        </p:txBody>
      </p:sp>
      <p:sp>
        <p:nvSpPr>
          <p:cNvPr id="4" name="Slide Number Placeholder 3"/>
          <p:cNvSpPr>
            <a:spLocks noGrp="1"/>
          </p:cNvSpPr>
          <p:nvPr>
            <p:ph type="sldNum" sz="quarter" idx="12"/>
          </p:nvPr>
        </p:nvSpPr>
        <p:spPr/>
        <p:txBody>
          <a:bodyPr/>
          <a:lstStyle/>
          <a:p>
            <a:r>
              <a:rPr lang="en-US" dirty="0"/>
              <a:t>9</a:t>
            </a:r>
          </a:p>
        </p:txBody>
      </p:sp>
      <p:sp>
        <p:nvSpPr>
          <p:cNvPr id="5" name="Title 1">
            <a:extLst>
              <a:ext uri="{FF2B5EF4-FFF2-40B4-BE49-F238E27FC236}">
                <a16:creationId xmlns:a16="http://schemas.microsoft.com/office/drawing/2014/main" id="{176E790F-4C1D-4AC5-8960-9F7F33D17B5A}"/>
              </a:ext>
            </a:extLst>
          </p:cNvPr>
          <p:cNvSpPr txBox="1">
            <a:spLocks/>
          </p:cNvSpPr>
          <p:nvPr/>
        </p:nvSpPr>
        <p:spPr>
          <a:xfrm>
            <a:off x="474205" y="2149250"/>
            <a:ext cx="11469823" cy="92033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n-US" sz="3600" cap="none" dirty="0"/>
              <a:t>Let’s look at current &amp; trendy content</a:t>
            </a:r>
          </a:p>
          <a:p>
            <a:r>
              <a:rPr lang="en-US" sz="3600" cap="none" dirty="0"/>
              <a:t>that we need to be adding to</a:t>
            </a:r>
          </a:p>
          <a:p>
            <a:r>
              <a:rPr lang="en-US" sz="3600" cap="none" dirty="0"/>
              <a:t>ALL of our classrooms this year!</a:t>
            </a:r>
          </a:p>
        </p:txBody>
      </p:sp>
      <p:pic>
        <p:nvPicPr>
          <p:cNvPr id="8" name="Picture 2" descr="Olympic Games Logo - The Best And Worst Olympic Logos of all Time - Glorify">
            <a:extLst>
              <a:ext uri="{FF2B5EF4-FFF2-40B4-BE49-F238E27FC236}">
                <a16:creationId xmlns:a16="http://schemas.microsoft.com/office/drawing/2014/main" id="{7A0606AE-E9A4-4AB3-A1B6-D968BB679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00" y="5881832"/>
            <a:ext cx="1336730" cy="891153"/>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6F932A04-CE7C-436E-BED2-ACBE885CEB83}"/>
              </a:ext>
            </a:extLst>
          </p:cNvPr>
          <p:cNvSpPr txBox="1">
            <a:spLocks/>
          </p:cNvSpPr>
          <p:nvPr/>
        </p:nvSpPr>
        <p:spPr>
          <a:xfrm>
            <a:off x="520700" y="3943782"/>
            <a:ext cx="11469823" cy="92033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n-US" sz="3600" cap="none" dirty="0"/>
              <a:t>Two Methods:</a:t>
            </a:r>
          </a:p>
          <a:p>
            <a:pPr marL="742950" indent="-742950">
              <a:buAutoNum type="arabicPeriod"/>
            </a:pPr>
            <a:r>
              <a:rPr lang="en-US" sz="3600" cap="none" dirty="0"/>
              <a:t>I will share my research.</a:t>
            </a:r>
          </a:p>
          <a:p>
            <a:pPr marL="742950" indent="-742950">
              <a:buAutoNum type="arabicPeriod"/>
            </a:pPr>
            <a:r>
              <a:rPr lang="en-US" sz="3600" cap="none" dirty="0"/>
              <a:t>You are going to network and share out.</a:t>
            </a:r>
          </a:p>
        </p:txBody>
      </p:sp>
      <p:pic>
        <p:nvPicPr>
          <p:cNvPr id="2050" name="Picture 2" descr="Rosanna Pansino happy fun yes excited GIF">
            <a:extLst>
              <a:ext uri="{FF2B5EF4-FFF2-40B4-BE49-F238E27FC236}">
                <a16:creationId xmlns:a16="http://schemas.microsoft.com/office/drawing/2014/main" id="{8151BC41-E11E-4D7D-B125-1EE13CEE590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27238" y="223543"/>
            <a:ext cx="3159527" cy="1777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65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1552330" y="328726"/>
            <a:ext cx="4937211" cy="1325563"/>
          </a:xfrm>
          <a:prstGeom prst="flowChartConnector">
            <a:avLst/>
          </a:prstGeom>
        </p:spPr>
        <p:txBody>
          <a:bodyPr/>
          <a:lstStyle/>
          <a:p>
            <a:r>
              <a:rPr lang="en-US" dirty="0"/>
              <a:t>Digital Nomads</a:t>
            </a:r>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215600" y="1334557"/>
            <a:ext cx="4937211" cy="4841875"/>
          </a:xfrm>
        </p:spPr>
        <p:txBody>
          <a:bodyPr/>
          <a:lstStyle/>
          <a:p>
            <a:r>
              <a:rPr lang="en-US" sz="1800" dirty="0"/>
              <a:t>An employee who is categorized as remote/WFH and who is able to work anywhere there is </a:t>
            </a:r>
            <a:r>
              <a:rPr lang="en-US" sz="1800" dirty="0" err="1"/>
              <a:t>wifi</a:t>
            </a:r>
            <a:r>
              <a:rPr lang="en-US" sz="1800" dirty="0"/>
              <a:t>/connectivity.</a:t>
            </a:r>
          </a:p>
          <a:p>
            <a:r>
              <a:rPr lang="en-US" sz="1800" dirty="0"/>
              <a:t>The travel industry loves them and is specifically catering to their needs.</a:t>
            </a:r>
          </a:p>
          <a:p>
            <a:pPr lvl="1"/>
            <a:r>
              <a:rPr lang="en-US" sz="1400" dirty="0"/>
              <a:t>Special 30-day rates</a:t>
            </a:r>
          </a:p>
          <a:p>
            <a:pPr lvl="1"/>
            <a:r>
              <a:rPr lang="en-US" sz="1400" dirty="0"/>
              <a:t>High Speed Internet Bundles w/security</a:t>
            </a:r>
          </a:p>
          <a:p>
            <a:pPr lvl="1"/>
            <a:r>
              <a:rPr lang="en-US" sz="1400" dirty="0"/>
              <a:t>Meal Plans</a:t>
            </a:r>
          </a:p>
          <a:p>
            <a:r>
              <a:rPr lang="en-US" sz="1800" dirty="0"/>
              <a:t>It’s a win-win for business.  Hotels, </a:t>
            </a:r>
            <a:r>
              <a:rPr lang="en-US" sz="1800" dirty="0" err="1"/>
              <a:t>Airbnbs</a:t>
            </a:r>
            <a:r>
              <a:rPr lang="en-US" sz="1800" dirty="0"/>
              <a:t>, resorts get long term guest to fill the rooms.  Businesses have very happy employees with a fulfilled work/life balance. </a:t>
            </a:r>
          </a:p>
          <a:p>
            <a:r>
              <a:rPr lang="en-US" sz="1800" dirty="0"/>
              <a:t>The workplace is now, more than ever,  where ever you are.  </a:t>
            </a:r>
          </a:p>
          <a:p>
            <a:r>
              <a:rPr lang="en-US" sz="1800" dirty="0"/>
              <a:t>Content to teach:  travel savvy, budgeting, self-control, time management, project management</a:t>
            </a:r>
          </a:p>
          <a:p>
            <a:endParaRPr lang="en-US" sz="1800" dirty="0"/>
          </a:p>
          <a:p>
            <a:endParaRPr lang="en-US" sz="1800" dirty="0"/>
          </a:p>
          <a:p>
            <a:pPr marL="0" indent="0">
              <a:buNone/>
            </a:pPr>
            <a:endParaRPr lang="en-US" sz="1800" dirty="0"/>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US" smtClean="0"/>
              <a:pPr/>
              <a:t>8</a:t>
            </a:fld>
            <a:endParaRPr lang="en-US" dirty="0"/>
          </a:p>
        </p:txBody>
      </p:sp>
      <p:pic>
        <p:nvPicPr>
          <p:cNvPr id="6" name="Picture 2" descr="Olympic Games Logo - The Best And Worst Olympic Logos of all Time - Glorify">
            <a:extLst>
              <a:ext uri="{FF2B5EF4-FFF2-40B4-BE49-F238E27FC236}">
                <a16:creationId xmlns:a16="http://schemas.microsoft.com/office/drawing/2014/main" id="{F626C7A5-D279-430F-820C-F57BE3465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00" y="5881832"/>
            <a:ext cx="1336730" cy="891153"/>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
        <p:nvSpPr>
          <p:cNvPr id="9" name="Picture Placeholder 8">
            <a:extLst>
              <a:ext uri="{FF2B5EF4-FFF2-40B4-BE49-F238E27FC236}">
                <a16:creationId xmlns:a16="http://schemas.microsoft.com/office/drawing/2014/main" id="{462F656C-3C59-444E-8E31-A80E1E97697B}"/>
              </a:ext>
            </a:extLst>
          </p:cNvPr>
          <p:cNvSpPr>
            <a:spLocks noGrp="1"/>
          </p:cNvSpPr>
          <p:nvPr>
            <p:ph type="pic" sz="quarter" idx="13"/>
          </p:nvPr>
        </p:nvSpPr>
        <p:spPr/>
      </p:sp>
      <p:pic>
        <p:nvPicPr>
          <p:cNvPr id="5124" name="Picture 4" descr="If You Dream Of Being A Digital Nomad, Take These 5 Financial Steps – iDea  HUNTR">
            <a:extLst>
              <a:ext uri="{FF2B5EF4-FFF2-40B4-BE49-F238E27FC236}">
                <a16:creationId xmlns:a16="http://schemas.microsoft.com/office/drawing/2014/main" id="{8BCEFFDE-5A73-4827-83A2-63A796654A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767" t="1427" r="16657" b="-1427"/>
          <a:stretch/>
        </p:blipFill>
        <p:spPr bwMode="auto">
          <a:xfrm>
            <a:off x="5306290" y="789708"/>
            <a:ext cx="5259967" cy="5186497"/>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73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515938" y="499595"/>
            <a:ext cx="5487072" cy="1325563"/>
          </a:xfrm>
        </p:spPr>
        <p:txBody>
          <a:bodyPr/>
          <a:lstStyle/>
          <a:p>
            <a:r>
              <a:rPr lang="en-US" dirty="0"/>
              <a:t>Social Media Marketing, specifically Influencers</a:t>
            </a:r>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285803" y="1731031"/>
            <a:ext cx="4637563" cy="4351338"/>
          </a:xfrm>
        </p:spPr>
        <p:txBody>
          <a:bodyPr/>
          <a:lstStyle/>
          <a:p>
            <a:r>
              <a:rPr lang="en-US" sz="1800" dirty="0"/>
              <a:t>Like it or not, social media marketing better be a part of your content.  You probably have students in your classes who are already experts at it anyway!</a:t>
            </a:r>
          </a:p>
          <a:p>
            <a:r>
              <a:rPr lang="en-US" sz="1800" dirty="0"/>
              <a:t>How it works:  companies want someone who has tons of followers on SM to simply use their product, talk about their product, etc.  And, companies are willing to pay people top dollar to do it!</a:t>
            </a:r>
          </a:p>
          <a:p>
            <a:pPr lvl="1"/>
            <a:r>
              <a:rPr lang="en-US" sz="1400" dirty="0"/>
              <a:t>Old School ways…ET eats Reese’s Pieces and IMMEDIATELY the product becomes a household name and frequent purchase.</a:t>
            </a:r>
          </a:p>
          <a:p>
            <a:pPr lvl="1"/>
            <a:r>
              <a:rPr lang="en-US" sz="1400" dirty="0"/>
              <a:t>New School ways…Kylie Jenner </a:t>
            </a:r>
          </a:p>
          <a:p>
            <a:pPr lvl="1"/>
            <a:r>
              <a:rPr lang="en-US" sz="1400" dirty="0"/>
              <a:t>New School ways…</a:t>
            </a:r>
            <a:r>
              <a:rPr lang="en-US" sz="1400" dirty="0" err="1"/>
              <a:t>TBLF</a:t>
            </a:r>
            <a:endParaRPr lang="en-US" sz="1400" dirty="0"/>
          </a:p>
          <a:p>
            <a:r>
              <a:rPr lang="en-US" sz="1800" dirty="0"/>
              <a:t>Meet the students where they already are with assignments and projects regarding this topic!</a:t>
            </a:r>
          </a:p>
          <a:p>
            <a:pPr marL="0" indent="0">
              <a:buNone/>
            </a:pPr>
            <a:endParaRPr lang="en-US" sz="1800" dirty="0"/>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US" smtClean="0"/>
              <a:pPr/>
              <a:t>9</a:t>
            </a:fld>
            <a:endParaRPr lang="en-US" dirty="0"/>
          </a:p>
        </p:txBody>
      </p:sp>
      <p:pic>
        <p:nvPicPr>
          <p:cNvPr id="6" name="Picture 2" descr="Olympic Games Logo - The Best And Worst Olympic Logos of all Time - Glorify">
            <a:extLst>
              <a:ext uri="{FF2B5EF4-FFF2-40B4-BE49-F238E27FC236}">
                <a16:creationId xmlns:a16="http://schemas.microsoft.com/office/drawing/2014/main" id="{F626C7A5-D279-430F-820C-F57BE3465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00" y="5881832"/>
            <a:ext cx="1336730" cy="891153"/>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FB6CC06F-5BAF-43F3-8C5C-2E32082216A7}"/>
              </a:ext>
            </a:extLst>
          </p:cNvPr>
          <p:cNvSpPr>
            <a:spLocks noGrp="1"/>
          </p:cNvSpPr>
          <p:nvPr>
            <p:ph type="pic" sz="quarter" idx="13"/>
          </p:nvPr>
        </p:nvSpPr>
        <p:spPr/>
      </p:sp>
      <p:pic>
        <p:nvPicPr>
          <p:cNvPr id="10" name="Picture 2" descr="A guide to making money as a social media influencer">
            <a:extLst>
              <a:ext uri="{FF2B5EF4-FFF2-40B4-BE49-F238E27FC236}">
                <a16:creationId xmlns:a16="http://schemas.microsoft.com/office/drawing/2014/main" id="{6245AC9F-3916-4A02-AD90-A34CEE0827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227" t="-3483" r="25791" b="3483"/>
          <a:stretch/>
        </p:blipFill>
        <p:spPr bwMode="auto">
          <a:xfrm>
            <a:off x="5291434" y="676979"/>
            <a:ext cx="5212403" cy="5370529"/>
          </a:xfrm>
          <a:prstGeom prst="ellipse">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E5C904F-F067-47F2-B92D-678F64B516F2}"/>
              </a:ext>
            </a:extLst>
          </p:cNvPr>
          <p:cNvPicPr>
            <a:picLocks noChangeAspect="1"/>
          </p:cNvPicPr>
          <p:nvPr/>
        </p:nvPicPr>
        <p:blipFill>
          <a:blip r:embed="rId5"/>
          <a:stretch>
            <a:fillRect/>
          </a:stretch>
        </p:blipFill>
        <p:spPr>
          <a:xfrm>
            <a:off x="5837766" y="297430"/>
            <a:ext cx="6685851" cy="6251992"/>
          </a:xfrm>
          <a:prstGeom prst="rect">
            <a:avLst/>
          </a:prstGeom>
          <a:ln w="76200">
            <a:solidFill>
              <a:schemeClr val="accent2"/>
            </a:solidFill>
          </a:ln>
        </p:spPr>
      </p:pic>
      <p:pic>
        <p:nvPicPr>
          <p:cNvPr id="11" name="Picture 10">
            <a:extLst>
              <a:ext uri="{FF2B5EF4-FFF2-40B4-BE49-F238E27FC236}">
                <a16:creationId xmlns:a16="http://schemas.microsoft.com/office/drawing/2014/main" id="{9F468809-46FE-45F4-92D6-D4EBE07902BD}"/>
              </a:ext>
            </a:extLst>
          </p:cNvPr>
          <p:cNvPicPr>
            <a:picLocks noChangeAspect="1"/>
          </p:cNvPicPr>
          <p:nvPr/>
        </p:nvPicPr>
        <p:blipFill>
          <a:blip r:embed="rId6"/>
          <a:stretch>
            <a:fillRect/>
          </a:stretch>
        </p:blipFill>
        <p:spPr>
          <a:xfrm>
            <a:off x="5829305" y="61523"/>
            <a:ext cx="5343114" cy="6601440"/>
          </a:xfrm>
          <a:prstGeom prst="rect">
            <a:avLst/>
          </a:prstGeom>
          <a:ln w="57150">
            <a:solidFill>
              <a:schemeClr val="accent2"/>
            </a:solidFill>
          </a:ln>
        </p:spPr>
      </p:pic>
    </p:spTree>
    <p:extLst>
      <p:ext uri="{BB962C8B-B14F-4D97-AF65-F5344CB8AC3E}">
        <p14:creationId xmlns:p14="http://schemas.microsoft.com/office/powerpoint/2010/main" val="297604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C07E3D-60A7-4F4E-8208-D9CCD01982CB}">
  <ds:schemaRefs>
    <ds:schemaRef ds:uri="http://schemas.microsoft.com/sharepoint/v3/contenttype/forms"/>
  </ds:schemaRefs>
</ds:datastoreItem>
</file>

<file path=customXml/itemProps2.xml><?xml version="1.0" encoding="utf-8"?>
<ds:datastoreItem xmlns:ds="http://schemas.openxmlformats.org/officeDocument/2006/customXml" ds:itemID="{CEA9B47F-3DD8-4645-81DC-B88780643C07}">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631071E6-22AE-499A-B09C-BF21CF5F74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Blue spheres presentation</Template>
  <TotalTime>388</TotalTime>
  <Words>1110</Words>
  <Application>Microsoft Office PowerPoint</Application>
  <PresentationFormat>Widescreen</PresentationFormat>
  <Paragraphs>128</Paragraphs>
  <Slides>16</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Abadi</vt:lpstr>
      <vt:lpstr>Arial</vt:lpstr>
      <vt:lpstr>Calibri</vt:lpstr>
      <vt:lpstr>Corbel</vt:lpstr>
      <vt:lpstr>Office Theme</vt:lpstr>
      <vt:lpstr>Go for the Gold!</vt:lpstr>
      <vt:lpstr>Go for the Gold!</vt:lpstr>
      <vt:lpstr>Relationship &amp; Networking Time</vt:lpstr>
      <vt:lpstr>What is different about business education’s content? (when compared to other fields) </vt:lpstr>
      <vt:lpstr>What happens if we don’t stay current and teach trends in the business world? </vt:lpstr>
      <vt:lpstr>So, how do we stay current?</vt:lpstr>
      <vt:lpstr>I’m ready!  You ready?</vt:lpstr>
      <vt:lpstr>Digital Nomads</vt:lpstr>
      <vt:lpstr>Social Media Marketing, specifically Influencers</vt:lpstr>
      <vt:lpstr>Third-Party Delivery &amp; Contactless is here to stay</vt:lpstr>
      <vt:lpstr>Your turn – let’s put our heads together!</vt:lpstr>
      <vt:lpstr>Other ideas as generated by the group while in Louisville</vt:lpstr>
      <vt:lpstr>Links ready for you to read and  learn more</vt:lpstr>
      <vt:lpstr>“Just five more minutes”</vt:lpstr>
      <vt:lpstr>Let’s connect!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Jennifer</dc:creator>
  <cp:lastModifiedBy>Jennifer</cp:lastModifiedBy>
  <cp:revision>13</cp:revision>
  <dcterms:created xsi:type="dcterms:W3CDTF">2021-07-19T01:25:15Z</dcterms:created>
  <dcterms:modified xsi:type="dcterms:W3CDTF">2021-07-28T19:11:29Z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